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webextensions/webextension5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9"/>
  </p:notesMasterIdLst>
  <p:sldIdLst>
    <p:sldId id="312" r:id="rId2"/>
    <p:sldId id="316" r:id="rId3"/>
    <p:sldId id="318" r:id="rId4"/>
    <p:sldId id="317" r:id="rId5"/>
    <p:sldId id="313" r:id="rId6"/>
    <p:sldId id="314" r:id="rId7"/>
    <p:sldId id="315" r:id="rId8"/>
    <p:sldId id="311" r:id="rId9"/>
    <p:sldId id="304" r:id="rId10"/>
    <p:sldId id="310" r:id="rId11"/>
    <p:sldId id="284" r:id="rId12"/>
    <p:sldId id="286" r:id="rId13"/>
    <p:sldId id="285" r:id="rId14"/>
    <p:sldId id="288" r:id="rId15"/>
    <p:sldId id="289" r:id="rId16"/>
    <p:sldId id="257" r:id="rId17"/>
    <p:sldId id="287" r:id="rId18"/>
    <p:sldId id="308" r:id="rId19"/>
    <p:sldId id="297" r:id="rId20"/>
    <p:sldId id="262" r:id="rId21"/>
    <p:sldId id="263" r:id="rId22"/>
    <p:sldId id="264" r:id="rId23"/>
    <p:sldId id="265" r:id="rId24"/>
    <p:sldId id="266" r:id="rId25"/>
    <p:sldId id="290" r:id="rId26"/>
    <p:sldId id="309" r:id="rId27"/>
    <p:sldId id="300" r:id="rId28"/>
    <p:sldId id="323" r:id="rId29"/>
    <p:sldId id="259" r:id="rId30"/>
    <p:sldId id="277" r:id="rId31"/>
    <p:sldId id="276" r:id="rId32"/>
    <p:sldId id="321" r:id="rId33"/>
    <p:sldId id="307" r:id="rId34"/>
    <p:sldId id="320" r:id="rId35"/>
    <p:sldId id="319" r:id="rId36"/>
    <p:sldId id="299" r:id="rId37"/>
    <p:sldId id="32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e D'Amico" initials="CD" lastIdx="1" clrIdx="0">
    <p:extLst>
      <p:ext uri="{19B8F6BF-5375-455C-9EA6-DF929625EA0E}">
        <p15:presenceInfo xmlns:p15="http://schemas.microsoft.com/office/powerpoint/2012/main" userId="S::christine.d'amico@cgu.edu::8a82843c-29ba-40ed-b461-3a878469ef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4D1090-B34F-0F4C-BED8-B4D96C72DC88}" v="312" dt="2020-07-29T00:32:03.226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4" d="100"/>
          <a:sy n="104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D3998B-BF42-2D43-B177-21182A17163A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2BC140-E87F-504B-964B-504A0A7A8DE0}">
      <dgm:prSet phldrT="[Text]"/>
      <dgm:spPr/>
      <dgm:t>
        <a:bodyPr/>
        <a:lstStyle/>
        <a:p>
          <a:r>
            <a:rPr lang="en-US"/>
            <a:t>Trauma Informed Professionals</a:t>
          </a:r>
        </a:p>
      </dgm:t>
    </dgm:pt>
    <dgm:pt modelId="{CAAAD27F-44F3-7A4C-9252-C1E1D0008514}" type="parTrans" cxnId="{9C066016-45F3-7F49-8305-54C769905DD1}">
      <dgm:prSet/>
      <dgm:spPr/>
      <dgm:t>
        <a:bodyPr/>
        <a:lstStyle/>
        <a:p>
          <a:endParaRPr lang="en-US"/>
        </a:p>
      </dgm:t>
    </dgm:pt>
    <dgm:pt modelId="{D553B549-6B32-2347-9A0C-EB7453C6F613}" type="sibTrans" cxnId="{9C066016-45F3-7F49-8305-54C769905DD1}">
      <dgm:prSet/>
      <dgm:spPr/>
      <dgm:t>
        <a:bodyPr/>
        <a:lstStyle/>
        <a:p>
          <a:endParaRPr lang="en-US"/>
        </a:p>
      </dgm:t>
    </dgm:pt>
    <dgm:pt modelId="{FE9EB23D-C21D-8241-B15C-A6AE0A19A112}">
      <dgm:prSet phldrT="[Text]"/>
      <dgm:spPr/>
      <dgm:t>
        <a:bodyPr/>
        <a:lstStyle/>
        <a:p>
          <a:r>
            <a:rPr lang="en-US"/>
            <a:t>Relationship Focused Interventions</a:t>
          </a:r>
        </a:p>
      </dgm:t>
    </dgm:pt>
    <dgm:pt modelId="{A8B41A5F-839A-BF4C-BAA9-31A6302015D1}" type="parTrans" cxnId="{FD84CCB8-F76C-1941-8FF2-169D1025B586}">
      <dgm:prSet/>
      <dgm:spPr/>
      <dgm:t>
        <a:bodyPr/>
        <a:lstStyle/>
        <a:p>
          <a:endParaRPr lang="en-US"/>
        </a:p>
      </dgm:t>
    </dgm:pt>
    <dgm:pt modelId="{99605DA4-4535-3048-BA52-6E9B406E4DA7}" type="sibTrans" cxnId="{FD84CCB8-F76C-1941-8FF2-169D1025B586}">
      <dgm:prSet/>
      <dgm:spPr/>
      <dgm:t>
        <a:bodyPr/>
        <a:lstStyle/>
        <a:p>
          <a:endParaRPr lang="en-US"/>
        </a:p>
      </dgm:t>
    </dgm:pt>
    <dgm:pt modelId="{2FB8E97B-EC19-9043-A9EE-B2D70DD4CE1E}">
      <dgm:prSet phldrT="[Text]"/>
      <dgm:spPr/>
      <dgm:t>
        <a:bodyPr/>
        <a:lstStyle/>
        <a:p>
          <a:r>
            <a:rPr lang="en-US"/>
            <a:t>Mental Health/ Social Emotional Well-being</a:t>
          </a:r>
        </a:p>
      </dgm:t>
    </dgm:pt>
    <dgm:pt modelId="{05BE016D-F184-F84C-892B-FA0BFC476FCC}" type="parTrans" cxnId="{511875A2-54AD-3746-87B8-CE4788470CA5}">
      <dgm:prSet/>
      <dgm:spPr/>
      <dgm:t>
        <a:bodyPr/>
        <a:lstStyle/>
        <a:p>
          <a:endParaRPr lang="en-US"/>
        </a:p>
      </dgm:t>
    </dgm:pt>
    <dgm:pt modelId="{C89F606E-8BA5-3348-BED6-E41BCD6E7285}" type="sibTrans" cxnId="{511875A2-54AD-3746-87B8-CE4788470CA5}">
      <dgm:prSet/>
      <dgm:spPr/>
      <dgm:t>
        <a:bodyPr/>
        <a:lstStyle/>
        <a:p>
          <a:endParaRPr lang="en-US"/>
        </a:p>
      </dgm:t>
    </dgm:pt>
    <dgm:pt modelId="{CD4B0CCD-2E93-A042-B25D-9B7B118AB9FB}">
      <dgm:prSet phldrT="[Text]"/>
      <dgm:spPr/>
      <dgm:t>
        <a:bodyPr/>
        <a:lstStyle/>
        <a:p>
          <a:endParaRPr lang="en-US"/>
        </a:p>
      </dgm:t>
    </dgm:pt>
    <dgm:pt modelId="{EB75C457-76C2-0240-A867-C0BFA7F07825}" type="parTrans" cxnId="{36D82C66-3DA8-4E44-AF94-1F3CE8ABE415}">
      <dgm:prSet/>
      <dgm:spPr/>
      <dgm:t>
        <a:bodyPr/>
        <a:lstStyle/>
        <a:p>
          <a:endParaRPr lang="en-US"/>
        </a:p>
      </dgm:t>
    </dgm:pt>
    <dgm:pt modelId="{E4A09D27-FFC6-AD43-92F0-A943B793052A}" type="sibTrans" cxnId="{36D82C66-3DA8-4E44-AF94-1F3CE8ABE415}">
      <dgm:prSet/>
      <dgm:spPr/>
      <dgm:t>
        <a:bodyPr/>
        <a:lstStyle/>
        <a:p>
          <a:endParaRPr lang="en-US"/>
        </a:p>
      </dgm:t>
    </dgm:pt>
    <dgm:pt modelId="{C9BB8288-619F-5246-93DE-B8D9BAF03F29}">
      <dgm:prSet phldrT="[Text]"/>
      <dgm:spPr/>
      <dgm:t>
        <a:bodyPr/>
        <a:lstStyle/>
        <a:p>
          <a:endParaRPr lang="en-US"/>
        </a:p>
      </dgm:t>
    </dgm:pt>
    <dgm:pt modelId="{9CFDC14E-FDDF-FB46-86BD-3514365CD4B1}" type="parTrans" cxnId="{741882BC-F8F8-CE40-89D0-BE66278F3BD7}">
      <dgm:prSet/>
      <dgm:spPr/>
      <dgm:t>
        <a:bodyPr/>
        <a:lstStyle/>
        <a:p>
          <a:endParaRPr lang="en-US"/>
        </a:p>
      </dgm:t>
    </dgm:pt>
    <dgm:pt modelId="{24CBDF8D-A66E-274A-85B5-925EAAEB0376}" type="sibTrans" cxnId="{741882BC-F8F8-CE40-89D0-BE66278F3BD7}">
      <dgm:prSet/>
      <dgm:spPr/>
      <dgm:t>
        <a:bodyPr/>
        <a:lstStyle/>
        <a:p>
          <a:endParaRPr lang="en-US"/>
        </a:p>
      </dgm:t>
    </dgm:pt>
    <dgm:pt modelId="{8F123093-5094-6249-9C63-462B340222E1}" type="pres">
      <dgm:prSet presAssocID="{97D3998B-BF42-2D43-B177-21182A17163A}" presName="Name0" presStyleCnt="0">
        <dgm:presLayoutVars>
          <dgm:chMax val="4"/>
          <dgm:resizeHandles val="exact"/>
        </dgm:presLayoutVars>
      </dgm:prSet>
      <dgm:spPr/>
    </dgm:pt>
    <dgm:pt modelId="{F10BCBA8-DCF7-F243-9044-939BD7F88BDA}" type="pres">
      <dgm:prSet presAssocID="{97D3998B-BF42-2D43-B177-21182A17163A}" presName="ellipse" presStyleLbl="trBgShp" presStyleIdx="0" presStyleCnt="1"/>
      <dgm:spPr/>
    </dgm:pt>
    <dgm:pt modelId="{AA0B80CE-C9A1-5C42-8A72-5A92BC6FA836}" type="pres">
      <dgm:prSet presAssocID="{97D3998B-BF42-2D43-B177-21182A17163A}" presName="arrow1" presStyleLbl="fgShp" presStyleIdx="0" presStyleCnt="1"/>
      <dgm:spPr/>
    </dgm:pt>
    <dgm:pt modelId="{F878D4FA-95CA-934D-A35C-4C3EF3A6D6B6}" type="pres">
      <dgm:prSet presAssocID="{97D3998B-BF42-2D43-B177-21182A17163A}" presName="rectangle" presStyleLbl="revTx" presStyleIdx="0" presStyleCnt="1">
        <dgm:presLayoutVars>
          <dgm:bulletEnabled val="1"/>
        </dgm:presLayoutVars>
      </dgm:prSet>
      <dgm:spPr/>
    </dgm:pt>
    <dgm:pt modelId="{E6D21F38-55F0-4722-BDAE-8A56AEE5AFBD}" type="pres">
      <dgm:prSet presAssocID="{FE9EB23D-C21D-8241-B15C-A6AE0A19A112}" presName="item1" presStyleLbl="node1" presStyleIdx="0" presStyleCnt="3">
        <dgm:presLayoutVars>
          <dgm:bulletEnabled val="1"/>
        </dgm:presLayoutVars>
      </dgm:prSet>
      <dgm:spPr/>
    </dgm:pt>
    <dgm:pt modelId="{0BBB2327-02A4-4CBA-9A9C-C041EA366432}" type="pres">
      <dgm:prSet presAssocID="{2FB8E97B-EC19-9043-A9EE-B2D70DD4CE1E}" presName="item2" presStyleLbl="node1" presStyleIdx="1" presStyleCnt="3" custLinFactNeighborX="11111" custLinFactNeighborY="25101">
        <dgm:presLayoutVars>
          <dgm:bulletEnabled val="1"/>
        </dgm:presLayoutVars>
      </dgm:prSet>
      <dgm:spPr/>
    </dgm:pt>
    <dgm:pt modelId="{BF5FC4FD-26D2-43F8-9019-A8884F8D8513}" type="pres">
      <dgm:prSet presAssocID="{CD4B0CCD-2E93-A042-B25D-9B7B118AB9FB}" presName="item3" presStyleLbl="node1" presStyleIdx="2" presStyleCnt="3" custLinFactNeighborX="-11603" custLinFactNeighborY="12274">
        <dgm:presLayoutVars>
          <dgm:bulletEnabled val="1"/>
        </dgm:presLayoutVars>
      </dgm:prSet>
      <dgm:spPr/>
    </dgm:pt>
    <dgm:pt modelId="{0073B312-AC4A-034C-B1B8-09F7F3D0A8F4}" type="pres">
      <dgm:prSet presAssocID="{97D3998B-BF42-2D43-B177-21182A17163A}" presName="funnel" presStyleLbl="trAlignAcc1" presStyleIdx="0" presStyleCnt="1" custLinFactNeighborX="-991" custLinFactNeighborY="-893"/>
      <dgm:spPr/>
    </dgm:pt>
  </dgm:ptLst>
  <dgm:cxnLst>
    <dgm:cxn modelId="{9C066016-45F3-7F49-8305-54C769905DD1}" srcId="{97D3998B-BF42-2D43-B177-21182A17163A}" destId="{5D2BC140-E87F-504B-964B-504A0A7A8DE0}" srcOrd="0" destOrd="0" parTransId="{CAAAD27F-44F3-7A4C-9252-C1E1D0008514}" sibTransId="{D553B549-6B32-2347-9A0C-EB7453C6F613}"/>
    <dgm:cxn modelId="{36D82C66-3DA8-4E44-AF94-1F3CE8ABE415}" srcId="{97D3998B-BF42-2D43-B177-21182A17163A}" destId="{CD4B0CCD-2E93-A042-B25D-9B7B118AB9FB}" srcOrd="3" destOrd="0" parTransId="{EB75C457-76C2-0240-A867-C0BFA7F07825}" sibTransId="{E4A09D27-FFC6-AD43-92F0-A943B793052A}"/>
    <dgm:cxn modelId="{DB97A768-36A7-1142-80E0-444540EFEF47}" type="presOf" srcId="{CD4B0CCD-2E93-A042-B25D-9B7B118AB9FB}" destId="{F878D4FA-95CA-934D-A35C-4C3EF3A6D6B6}" srcOrd="0" destOrd="0" presId="urn:microsoft.com/office/officeart/2005/8/layout/funnel1"/>
    <dgm:cxn modelId="{A0B23582-AA08-3645-B754-38E76009E939}" type="presOf" srcId="{97D3998B-BF42-2D43-B177-21182A17163A}" destId="{8F123093-5094-6249-9C63-462B340222E1}" srcOrd="0" destOrd="0" presId="urn:microsoft.com/office/officeart/2005/8/layout/funnel1"/>
    <dgm:cxn modelId="{1455848E-BAFF-3B46-8908-8824AC0ABEBD}" type="presOf" srcId="{2FB8E97B-EC19-9043-A9EE-B2D70DD4CE1E}" destId="{E6D21F38-55F0-4722-BDAE-8A56AEE5AFBD}" srcOrd="0" destOrd="0" presId="urn:microsoft.com/office/officeart/2005/8/layout/funnel1"/>
    <dgm:cxn modelId="{511875A2-54AD-3746-87B8-CE4788470CA5}" srcId="{97D3998B-BF42-2D43-B177-21182A17163A}" destId="{2FB8E97B-EC19-9043-A9EE-B2D70DD4CE1E}" srcOrd="2" destOrd="0" parTransId="{05BE016D-F184-F84C-892B-FA0BFC476FCC}" sibTransId="{C89F606E-8BA5-3348-BED6-E41BCD6E7285}"/>
    <dgm:cxn modelId="{FD84CCB8-F76C-1941-8FF2-169D1025B586}" srcId="{97D3998B-BF42-2D43-B177-21182A17163A}" destId="{FE9EB23D-C21D-8241-B15C-A6AE0A19A112}" srcOrd="1" destOrd="0" parTransId="{A8B41A5F-839A-BF4C-BAA9-31A6302015D1}" sibTransId="{99605DA4-4535-3048-BA52-6E9B406E4DA7}"/>
    <dgm:cxn modelId="{741882BC-F8F8-CE40-89D0-BE66278F3BD7}" srcId="{97D3998B-BF42-2D43-B177-21182A17163A}" destId="{C9BB8288-619F-5246-93DE-B8D9BAF03F29}" srcOrd="4" destOrd="0" parTransId="{9CFDC14E-FDDF-FB46-86BD-3514365CD4B1}" sibTransId="{24CBDF8D-A66E-274A-85B5-925EAAEB0376}"/>
    <dgm:cxn modelId="{ADD6D9D6-485F-7B44-8562-EAE5E9A0BB04}" type="presOf" srcId="{FE9EB23D-C21D-8241-B15C-A6AE0A19A112}" destId="{0BBB2327-02A4-4CBA-9A9C-C041EA366432}" srcOrd="0" destOrd="0" presId="urn:microsoft.com/office/officeart/2005/8/layout/funnel1"/>
    <dgm:cxn modelId="{904FD7F0-B3F6-494B-AF79-5B43929A6215}" type="presOf" srcId="{5D2BC140-E87F-504B-964B-504A0A7A8DE0}" destId="{BF5FC4FD-26D2-43F8-9019-A8884F8D8513}" srcOrd="0" destOrd="0" presId="urn:microsoft.com/office/officeart/2005/8/layout/funnel1"/>
    <dgm:cxn modelId="{D0A55104-870B-9547-A620-1CC222DC2686}" type="presParOf" srcId="{8F123093-5094-6249-9C63-462B340222E1}" destId="{F10BCBA8-DCF7-F243-9044-939BD7F88BDA}" srcOrd="0" destOrd="0" presId="urn:microsoft.com/office/officeart/2005/8/layout/funnel1"/>
    <dgm:cxn modelId="{DA6CD2A7-FAA3-F348-8E38-5FB35C462380}" type="presParOf" srcId="{8F123093-5094-6249-9C63-462B340222E1}" destId="{AA0B80CE-C9A1-5C42-8A72-5A92BC6FA836}" srcOrd="1" destOrd="0" presId="urn:microsoft.com/office/officeart/2005/8/layout/funnel1"/>
    <dgm:cxn modelId="{8939AF20-A8E6-AA4C-859F-5E52A98802B5}" type="presParOf" srcId="{8F123093-5094-6249-9C63-462B340222E1}" destId="{F878D4FA-95CA-934D-A35C-4C3EF3A6D6B6}" srcOrd="2" destOrd="0" presId="urn:microsoft.com/office/officeart/2005/8/layout/funnel1"/>
    <dgm:cxn modelId="{D4C554F5-4E3C-B848-BA38-2DE37FCBAAD8}" type="presParOf" srcId="{8F123093-5094-6249-9C63-462B340222E1}" destId="{E6D21F38-55F0-4722-BDAE-8A56AEE5AFBD}" srcOrd="3" destOrd="0" presId="urn:microsoft.com/office/officeart/2005/8/layout/funnel1"/>
    <dgm:cxn modelId="{64944456-8FD7-A448-93CF-D571A6B0915A}" type="presParOf" srcId="{8F123093-5094-6249-9C63-462B340222E1}" destId="{0BBB2327-02A4-4CBA-9A9C-C041EA366432}" srcOrd="4" destOrd="0" presId="urn:microsoft.com/office/officeart/2005/8/layout/funnel1"/>
    <dgm:cxn modelId="{8A89C5D9-5934-4C4B-9FC2-3A891BDA7348}" type="presParOf" srcId="{8F123093-5094-6249-9C63-462B340222E1}" destId="{BF5FC4FD-26D2-43F8-9019-A8884F8D8513}" srcOrd="5" destOrd="0" presId="urn:microsoft.com/office/officeart/2005/8/layout/funnel1"/>
    <dgm:cxn modelId="{330B7021-FBF2-8849-9C95-B0386A77CE61}" type="presParOf" srcId="{8F123093-5094-6249-9C63-462B340222E1}" destId="{0073B312-AC4A-034C-B1B8-09F7F3D0A8F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BCBA8-DCF7-F243-9044-939BD7F88BDA}">
      <dsp:nvSpPr>
        <dsp:cNvPr id="0" name=""/>
        <dsp:cNvSpPr/>
      </dsp:nvSpPr>
      <dsp:spPr>
        <a:xfrm>
          <a:off x="1954174" y="211960"/>
          <a:ext cx="4206606" cy="146089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B80CE-C9A1-5C42-8A72-5A92BC6FA836}">
      <dsp:nvSpPr>
        <dsp:cNvPr id="0" name=""/>
        <dsp:cNvSpPr/>
      </dsp:nvSpPr>
      <dsp:spPr>
        <a:xfrm>
          <a:off x="3656383" y="3789207"/>
          <a:ext cx="815233" cy="52174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8D4FA-95CA-934D-A35C-4C3EF3A6D6B6}">
      <dsp:nvSpPr>
        <dsp:cNvPr id="0" name=""/>
        <dsp:cNvSpPr/>
      </dsp:nvSpPr>
      <dsp:spPr>
        <a:xfrm>
          <a:off x="2107438" y="4206606"/>
          <a:ext cx="3913122" cy="9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2107438" y="4206606"/>
        <a:ext cx="3913122" cy="978280"/>
      </dsp:txXfrm>
    </dsp:sp>
    <dsp:sp modelId="{E6D21F38-55F0-4722-BDAE-8A56AEE5AFBD}">
      <dsp:nvSpPr>
        <dsp:cNvPr id="0" name=""/>
        <dsp:cNvSpPr/>
      </dsp:nvSpPr>
      <dsp:spPr>
        <a:xfrm>
          <a:off x="3483553" y="1785688"/>
          <a:ext cx="1467421" cy="14674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Mental Health/ Social Emotional Well-being</a:t>
          </a:r>
        </a:p>
      </dsp:txBody>
      <dsp:txXfrm>
        <a:off x="3698452" y="2000587"/>
        <a:ext cx="1037623" cy="1037623"/>
      </dsp:txXfrm>
    </dsp:sp>
    <dsp:sp modelId="{0BBB2327-02A4-4CBA-9A9C-C041EA366432}">
      <dsp:nvSpPr>
        <dsp:cNvPr id="0" name=""/>
        <dsp:cNvSpPr/>
      </dsp:nvSpPr>
      <dsp:spPr>
        <a:xfrm>
          <a:off x="2596577" y="1053133"/>
          <a:ext cx="1467421" cy="14674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Relationship Focused Interventions</a:t>
          </a:r>
        </a:p>
      </dsp:txBody>
      <dsp:txXfrm>
        <a:off x="2811476" y="1268032"/>
        <a:ext cx="1037623" cy="1037623"/>
      </dsp:txXfrm>
    </dsp:sp>
    <dsp:sp modelId="{BF5FC4FD-26D2-43F8-9019-A8884F8D8513}">
      <dsp:nvSpPr>
        <dsp:cNvPr id="0" name=""/>
        <dsp:cNvSpPr/>
      </dsp:nvSpPr>
      <dsp:spPr>
        <a:xfrm>
          <a:off x="3763297" y="510117"/>
          <a:ext cx="1467421" cy="14674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Trauma Informed Professionals</a:t>
          </a:r>
        </a:p>
      </dsp:txBody>
      <dsp:txXfrm>
        <a:off x="3978196" y="725016"/>
        <a:ext cx="1037623" cy="1037623"/>
      </dsp:txXfrm>
    </dsp:sp>
    <dsp:sp modelId="{0073B312-AC4A-034C-B1B8-09F7F3D0A8F4}">
      <dsp:nvSpPr>
        <dsp:cNvPr id="0" name=""/>
        <dsp:cNvSpPr/>
      </dsp:nvSpPr>
      <dsp:spPr>
        <a:xfrm>
          <a:off x="1736102" y="0"/>
          <a:ext cx="4565309" cy="365224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CD302-D36E-1141-BB8F-7A29305D443A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7E5C1-BC40-0D4F-9FB6-FB0B88AD1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45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7E5C1-BC40-0D4F-9FB6-FB0B88AD16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68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the characteristics of a river – write your responses in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7E5C1-BC40-0D4F-9FB6-FB0B88AD16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3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7E5C1-BC40-0D4F-9FB6-FB0B88AD16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7E5C1-BC40-0D4F-9FB6-FB0B88AD16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38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7E5C1-BC40-0D4F-9FB6-FB0B88AD16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9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77FD-3EDD-DA44-ADBE-654398B08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22FAF-A737-344E-B445-D1D9306FB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95A0D-4F4B-B04D-BABB-BC9977CA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8BEFF-BD40-4343-8F13-2D42307F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8BEA7-9CE5-8243-B052-4DC0FC50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7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DF6E-4815-CA43-8517-AF061268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5F9DF-E829-ED49-9A07-E0A358B9C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1F847-74F3-2A46-A0AE-22BC9C7A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C71C5-18E8-C24C-8674-0CB68CAAB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A39BD-BB01-E744-901F-FF556F4B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1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A89D4C-5B0F-7945-A28B-8D2931901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01836-EFE0-2943-B33A-1033800E5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7248C-22F8-8347-B329-BFAC0217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2CED-16FE-6E49-850E-A90989EC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9F7A-20FD-5043-807C-938E0698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2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C28E-37F4-5F46-99AB-B9F9BA50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AB18-1740-5B4F-AFAA-BFB69EBE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B3933-3821-E543-A82F-AAD51BA5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AD3E7-E7C7-4F4F-B266-ED10794C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8473C-E79A-414C-B597-E889C406A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8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5E20-DB66-C146-B0A3-E08D1046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035B5-6EF8-A041-87FA-F7A82D437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69972-1C72-4543-8252-FD2DA789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2A19E-E6F7-9847-92F6-19FFD77FD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4D26-B783-9B40-AF94-89A3780E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5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E188-8D71-1548-B343-4E3516E2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FDAEC-D681-4042-AE99-AE0214898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3E715-8EC5-224A-88C0-F2390E7B8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A281A-4153-1C42-BE6B-1944FD45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D43FB-5A83-C144-B852-7C24D8D1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C5E63-55FC-5C44-832B-F0CED9FED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6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1955-8CE4-1341-830C-0075BD43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6B3DE-CFD5-AA43-800D-F1EB4E3A1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A9594-BA32-704C-8CB0-26270DAA3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EC419-9230-DB47-8B60-B7093F129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66DAD-630B-514E-8AB5-70C792AB8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157CC3-D07B-3945-9740-35897B06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A0DB9-83B5-9749-90BC-8AEB7E0F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7383A-955F-6C44-A40F-8D9BC07B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2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0EEA-5273-8441-85BF-E24A616D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0D770-7997-E74D-A3CD-E4CAA638C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67A4A-A64B-3342-A73E-C77BB81E2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4B6A7-504F-5B48-8167-39EDF8D1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4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2595B-6F22-B44E-81BF-2761974F1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75315-62D3-0141-9B8B-E2679AFD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B122F-008C-5145-BEDC-40FF089B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BD09-57D7-BC4D-969C-DC2A8E5A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72AA-9857-B043-A1FE-C6F1960D3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5C2A9-07E4-6643-8B25-2E2A567DF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9863E-B026-D242-8CA7-484DF9B7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0C2F3-592D-2745-8B3B-6101A39F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9F843-963F-594B-A380-6CFF0BCE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7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A3BF6-BF8E-534D-9A94-EA8C7EAA8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5D47E-4075-FC4D-AFAF-717323C7C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D6B2D-4A1A-9443-8A20-C0511C296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8B14E-9351-A446-91C3-432ACB52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83E73-33E8-F144-B25A-C340C38E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F4A0B-F6F4-2A4E-938C-49D70A37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2706-7264-3E40-B2ED-558B9499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DBAC1-B816-5243-8C64-29C0040C7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5FC2-BD09-7849-BCFC-405034060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6D527-9294-E441-B790-B08B61F8C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F235F-0626-5C47-86B5-CE6B1D556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2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munities.qld.gov.au/childsafety/foster-and-kinship-care/resources-and-publications/recruitment-of-foster-carer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wiki.org/bloomington-normal/DCFS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://www.communities.qld.gov.au/childsafety/foster-and-kinship-care/resources-and-publications/recruitment-of-foster-carers" TargetMode="External"/><Relationship Id="rId4" Type="http://schemas.openxmlformats.org/officeDocument/2006/relationships/hyperlink" Target="https://slideplayer.com/slide/9413628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rianasbestrecipes.com/2014/09/12/you-can-be-a-hero-heroesforourkid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nd/3.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gCnw_GoaayyFO3SZzh6SfR6cwIaNid1noz4T7w-reBo/edit?usp=sharin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f.hhs.gov/cb/research-data-technology/statistics-research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f.hhs.gov/cb/research-data-technology/statistics-research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f.hhs.gov/cb/research-data-technology/statistics-research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f.hhs.gov/cb/research-data-technology/statistics-research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f.hhs.gov/cb/research-data-technology/statistics-research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-AadD3Wr43LJaD1Ce77X9LX8SsPQTMjcq21j-HRitdE/edit?usp=sharing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universalacademyekp.wordpress.com/category/unabros-news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creativecommons.org/licenses/by-nd/3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adlet.com/cindycheng/navg7tn5nu8lhmtb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dlet.com/cindycheng/6vnmux9pqf8t17e3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rock next to a body of water&#10;&#10;Description automatically generated">
            <a:extLst>
              <a:ext uri="{FF2B5EF4-FFF2-40B4-BE49-F238E27FC236}">
                <a16:creationId xmlns:a16="http://schemas.microsoft.com/office/drawing/2014/main" id="{92A4D5D8-9724-554F-A99F-00C69272F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298412-3CDE-2E40-9C62-398490EE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A Foster Child’s Path to Success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F9AEB-456F-464E-A69C-FA73508E51EF}"/>
              </a:ext>
            </a:extLst>
          </p:cNvPr>
          <p:cNvSpPr txBox="1"/>
          <p:nvPr/>
        </p:nvSpPr>
        <p:spPr>
          <a:xfrm>
            <a:off x="5569527" y="5735637"/>
            <a:ext cx="6341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By: </a:t>
            </a:r>
            <a:r>
              <a:rPr lang="en-US" sz="2400" b="1"/>
              <a:t>Cindy Cheng, Christine D’Amico, Eric Thomas  &amp; Jamila </a:t>
            </a:r>
            <a:r>
              <a:rPr lang="en-US" sz="2400" b="1" err="1"/>
              <a:t>Vorise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3445933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A9BEA-3C2F-4309-BB6B-FD78787A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b="1"/>
              <a:t>Small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EDB0E-95EE-4F2A-BACC-0764D170B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623" y="1472540"/>
            <a:ext cx="11151081" cy="5082639"/>
          </a:xfrm>
        </p:spPr>
        <p:txBody>
          <a:bodyPr>
            <a:normAutofit fontScale="32500" lnSpcReduction="20000"/>
          </a:bodyPr>
          <a:lstStyle/>
          <a:p>
            <a:r>
              <a:rPr lang="en-US" sz="4200" b="1" u="sng"/>
              <a:t>Group 1</a:t>
            </a:r>
            <a:r>
              <a:rPr lang="en-US" sz="4200"/>
              <a:t> – </a:t>
            </a:r>
          </a:p>
          <a:p>
            <a:pPr marL="0" indent="0">
              <a:buNone/>
            </a:pPr>
            <a:r>
              <a:rPr lang="en-US" sz="4200"/>
              <a:t>Nicole Peters, Julie Montano, Karina </a:t>
            </a:r>
            <a:r>
              <a:rPr lang="en-US" sz="4200" err="1"/>
              <a:t>Briseno</a:t>
            </a:r>
            <a:r>
              <a:rPr lang="en-US" sz="4200"/>
              <a:t> &amp; Patience Don-Willies</a:t>
            </a:r>
          </a:p>
          <a:p>
            <a:pPr marL="0" indent="0">
              <a:buNone/>
            </a:pPr>
            <a:endParaRPr lang="en-US" sz="4200"/>
          </a:p>
          <a:p>
            <a:r>
              <a:rPr lang="en-US" sz="4200" b="1" u="sng"/>
              <a:t>Group 2</a:t>
            </a:r>
            <a:r>
              <a:rPr lang="en-US" sz="4200"/>
              <a:t> – </a:t>
            </a:r>
          </a:p>
          <a:p>
            <a:pPr marL="0" indent="0">
              <a:buNone/>
            </a:pPr>
            <a:r>
              <a:rPr lang="en-US" sz="4200"/>
              <a:t>Victoria Hamada, Kathryn Lawrence, James Cameron &amp; Amberly Rivera</a:t>
            </a:r>
          </a:p>
          <a:p>
            <a:pPr marL="0" indent="0">
              <a:buNone/>
            </a:pPr>
            <a:endParaRPr lang="en-US" sz="4200"/>
          </a:p>
          <a:p>
            <a:r>
              <a:rPr lang="en-US" sz="4200" b="1" u="sng"/>
              <a:t>Group 3</a:t>
            </a:r>
            <a:r>
              <a:rPr lang="en-US" sz="4200" b="1"/>
              <a:t> </a:t>
            </a:r>
            <a:r>
              <a:rPr lang="en-US" sz="4200"/>
              <a:t>– </a:t>
            </a:r>
          </a:p>
          <a:p>
            <a:pPr marL="0" indent="0">
              <a:buNone/>
            </a:pPr>
            <a:r>
              <a:rPr lang="en-US" sz="4200"/>
              <a:t>Catherine </a:t>
            </a:r>
            <a:r>
              <a:rPr lang="en-US" sz="4200" err="1"/>
              <a:t>McIlreavy</a:t>
            </a:r>
            <a:r>
              <a:rPr lang="en-US" sz="4200"/>
              <a:t> &amp; Kerri Schaub, Alyssa Harrison, Shanae </a:t>
            </a:r>
            <a:r>
              <a:rPr lang="en-US" sz="4200" err="1"/>
              <a:t>Ganther</a:t>
            </a:r>
            <a:endParaRPr lang="en-US" sz="4200"/>
          </a:p>
          <a:p>
            <a:pPr marL="0" indent="0">
              <a:buNone/>
            </a:pPr>
            <a:endParaRPr lang="en-US" sz="4200"/>
          </a:p>
          <a:p>
            <a:r>
              <a:rPr lang="en-US" sz="4200" b="1" u="sng"/>
              <a:t>Group 4</a:t>
            </a:r>
            <a:r>
              <a:rPr lang="en-US" sz="4200"/>
              <a:t> – </a:t>
            </a:r>
          </a:p>
          <a:p>
            <a:pPr marL="0" indent="0">
              <a:buNone/>
            </a:pPr>
            <a:r>
              <a:rPr lang="en-US" sz="4200"/>
              <a:t>Amber Yoshioka, Karen Knox, Terri May &amp; Jennifer Miller</a:t>
            </a:r>
          </a:p>
          <a:p>
            <a:pPr marL="0" indent="0">
              <a:buNone/>
            </a:pPr>
            <a:endParaRPr lang="en-US" sz="4200"/>
          </a:p>
          <a:p>
            <a:r>
              <a:rPr lang="en-US" sz="4200" b="1" u="sng"/>
              <a:t>Group 5</a:t>
            </a:r>
            <a:r>
              <a:rPr lang="en-US" sz="4200"/>
              <a:t> – </a:t>
            </a:r>
          </a:p>
          <a:p>
            <a:pPr marL="0" indent="0">
              <a:buNone/>
            </a:pPr>
            <a:r>
              <a:rPr lang="en-US" sz="4200"/>
              <a:t>Stephanie Thornburg, Kimberly Johns, Shante Morton &amp; Elizabeth Crick</a:t>
            </a:r>
          </a:p>
          <a:p>
            <a:pPr marL="0" indent="0">
              <a:buNone/>
            </a:pPr>
            <a:endParaRPr lang="en-US" sz="4200"/>
          </a:p>
          <a:p>
            <a:r>
              <a:rPr lang="en-US" sz="4200" b="1" u="sng"/>
              <a:t>Group 6</a:t>
            </a:r>
            <a:r>
              <a:rPr lang="en-US" sz="4200"/>
              <a:t> – </a:t>
            </a:r>
          </a:p>
          <a:p>
            <a:pPr marL="0" indent="0">
              <a:buNone/>
            </a:pPr>
            <a:r>
              <a:rPr lang="en-US" sz="4200"/>
              <a:t>Jessica Stadler, Alejandra </a:t>
            </a:r>
            <a:r>
              <a:rPr lang="en-US" sz="4200" err="1"/>
              <a:t>Estorga</a:t>
            </a:r>
            <a:r>
              <a:rPr lang="en-US" sz="4200"/>
              <a:t>, Amy </a:t>
            </a:r>
            <a:r>
              <a:rPr lang="en-US" sz="4200" err="1"/>
              <a:t>Duffney</a:t>
            </a:r>
            <a:r>
              <a:rPr lang="en-US" sz="4200"/>
              <a:t> &amp; Steven Sandoval </a:t>
            </a:r>
          </a:p>
          <a:p>
            <a:endParaRPr lang="en-US" sz="1300"/>
          </a:p>
        </p:txBody>
      </p:sp>
      <p:pic>
        <p:nvPicPr>
          <p:cNvPr id="5" name="Picture 4" descr="A picture containing outdoor, water, rock, river&#10;&#10;Description automatically generated">
            <a:extLst>
              <a:ext uri="{FF2B5EF4-FFF2-40B4-BE49-F238E27FC236}">
                <a16:creationId xmlns:a16="http://schemas.microsoft.com/office/drawing/2014/main" id="{3DA59561-7467-5543-A9DD-2B98E6871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" r="13808" b="6871"/>
          <a:stretch/>
        </p:blipFill>
        <p:spPr>
          <a:xfrm>
            <a:off x="7445829" y="237043"/>
            <a:ext cx="4543548" cy="63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19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B572E2-D784-1646-B6C1-E13F376B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733933"/>
            <a:ext cx="4724569" cy="2362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788564-C8F2-584C-A808-15E64263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831631"/>
            <a:ext cx="4732940" cy="2166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0330E6-F804-5749-B343-7295C6EF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994" y="3671316"/>
            <a:ext cx="3842810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796D81-511E-734B-8E5C-9546D97E3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24" y="3671316"/>
            <a:ext cx="2779124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29CE59-48F2-C94D-995F-EEB4E84A0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206390"/>
            <a:ext cx="4724569" cy="1417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A60F9E-AE2A-5C46-9F60-A2CB321E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258380"/>
            <a:ext cx="4732940" cy="1313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83D4B-626D-174F-939A-512C7DBFA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3857596"/>
            <a:ext cx="4724569" cy="2173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77F6DD-5A51-DE45-B1D3-25FB0CFF3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3818061"/>
            <a:ext cx="4732940" cy="22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18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92F2F-E02B-C243-BAFC-2ECB635EB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212" y="2570691"/>
            <a:ext cx="6721688" cy="1976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D0D52-034D-3448-B73B-507E07312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7" y="4842932"/>
            <a:ext cx="6297082" cy="1852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6483F-B463-E546-995D-B896901A6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67" y="298450"/>
            <a:ext cx="6721688" cy="1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4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9B3333-51A7-6243-AB41-9B15FB29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736669" cy="16002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70C0"/>
                </a:solidFill>
              </a:rPr>
              <a:t>What is foster care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699786-F9F3-C44D-891E-A455D7CC1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736669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A temporary service provided by the state when a child cannot live with his or her families.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Children in foster care may live with relatives or with unrelated foster parents.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Foster care can also refer children to be placed in group homes, care facilities, shelters and supervised independent living.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C15E58-DD7F-BE43-87FF-FB583A9A94E1}"/>
              </a:ext>
            </a:extLst>
          </p:cNvPr>
          <p:cNvGrpSpPr/>
          <p:nvPr/>
        </p:nvGrpSpPr>
        <p:grpSpPr>
          <a:xfrm>
            <a:off x="7982857" y="0"/>
            <a:ext cx="4209143" cy="6666822"/>
            <a:chOff x="8309655" y="236386"/>
            <a:chExt cx="3404281" cy="5834620"/>
          </a:xfrm>
        </p:grpSpPr>
        <p:pic>
          <p:nvPicPr>
            <p:cNvPr id="15" name="Picture 14" descr="A picture containing person, outdoor, girl, sitting&#10;&#10;Description automatically generated">
              <a:extLst>
                <a:ext uri="{FF2B5EF4-FFF2-40B4-BE49-F238E27FC236}">
                  <a16:creationId xmlns:a16="http://schemas.microsoft.com/office/drawing/2014/main" id="{BD18DBDA-7E82-4348-A8E7-D8BC9BFB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334375" y="236386"/>
              <a:ext cx="3379561" cy="563260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72C575-B13E-3442-B7A8-293D4F4C9C2B}"/>
                </a:ext>
              </a:extLst>
            </p:cNvPr>
            <p:cNvSpPr txBox="1"/>
            <p:nvPr/>
          </p:nvSpPr>
          <p:spPr>
            <a:xfrm>
              <a:off x="8309655" y="5868988"/>
              <a:ext cx="3040375" cy="202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hlinkClick r:id="rId3" tooltip="http://www.communities.qld.gov.au/childsafety/foster-and-kinship-care/resources-and-publications/recruitment-of-foster-carers"/>
                </a:rPr>
                <a:t>This Photo</a:t>
              </a:r>
              <a:r>
                <a:rPr lang="en-US" sz="900"/>
                <a:t> by Unknown Author is licensed under </a:t>
              </a:r>
              <a:r>
                <a:rPr lang="en-US" sz="900">
                  <a:hlinkClick r:id="rId4" tooltip="https://creativecommons.org/licenses/by/3.0/"/>
                </a:rPr>
                <a:t>CC BY</a:t>
              </a:r>
              <a:endParaRPr lang="en-US" sz="90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C15990C-8D22-AC45-AA50-73B5415A7EA7}"/>
              </a:ext>
            </a:extLst>
          </p:cNvPr>
          <p:cNvSpPr/>
          <p:nvPr/>
        </p:nvSpPr>
        <p:spPr>
          <a:xfrm>
            <a:off x="839788" y="6400800"/>
            <a:ext cx="5314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16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www.childwelfare.gov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/topics/</a:t>
            </a:r>
            <a:r>
              <a:rPr lang="en-US" sz="16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outofhome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</a:rPr>
              <a:t>/foster-care/</a:t>
            </a:r>
          </a:p>
        </p:txBody>
      </p:sp>
    </p:spTree>
    <p:extLst>
      <p:ext uri="{BB962C8B-B14F-4D97-AF65-F5344CB8AC3E}">
        <p14:creationId xmlns:p14="http://schemas.microsoft.com/office/powerpoint/2010/main" val="246115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F94D-CBE0-BF4E-AFF7-91E22C3F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4" y="0"/>
            <a:ext cx="10521813" cy="1328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0070C0"/>
                </a:solidFill>
              </a:rPr>
              <a:t>Foster children and why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35AAF08-4C54-824B-8043-3FA910F30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099" r="6984" b="1"/>
          <a:stretch/>
        </p:blipFill>
        <p:spPr>
          <a:xfrm>
            <a:off x="628791" y="1857800"/>
            <a:ext cx="3853004" cy="428580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B659D-BA3D-9143-97A3-DE33C519A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8762" y="1286095"/>
            <a:ext cx="6311675" cy="428581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Youth ranging from newborn to 18 years old who need care outside of their family.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Children enter foster care because: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Neglect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Mistreatment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Abuse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Children are from: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Different cultures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Different in strength, experience, needs and personalities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</a:rPr>
              <a:t>Children can be under foster care for days, weeks, months or years.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74AE1-250A-4A4C-A254-82FE2FE773DE}"/>
              </a:ext>
            </a:extLst>
          </p:cNvPr>
          <p:cNvSpPr/>
          <p:nvPr/>
        </p:nvSpPr>
        <p:spPr>
          <a:xfrm>
            <a:off x="687152" y="6397120"/>
            <a:ext cx="3867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slideplayer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.com/slide/9413628/</a:t>
            </a:r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21087-2ABA-5345-8732-29103DAD3862}"/>
              </a:ext>
            </a:extLst>
          </p:cNvPr>
          <p:cNvSpPr txBox="1"/>
          <p:nvPr/>
        </p:nvSpPr>
        <p:spPr>
          <a:xfrm>
            <a:off x="628791" y="6154554"/>
            <a:ext cx="375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www.communities.qld.gov.au/childsafety/foster-and-kinship-care/resources-and-publications/recruitment-of-foster-car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87888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7E78637-EA0D-5A48-90AC-26228814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Who are foster parents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04274F-ABC3-244A-9529-9B49CF4E2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6689" y="1293415"/>
            <a:ext cx="5417691" cy="4351338"/>
          </a:xfrm>
        </p:spPr>
        <p:txBody>
          <a:bodyPr>
            <a:noAutofit/>
          </a:bodyPr>
          <a:lstStyle/>
          <a:p>
            <a:r>
              <a:rPr lang="en-US">
                <a:solidFill>
                  <a:srgbClr val="0070C0"/>
                </a:solidFill>
              </a:rPr>
              <a:t>Relatives are contacted to see if they can care for the child.</a:t>
            </a:r>
          </a:p>
          <a:p>
            <a:r>
              <a:rPr lang="en-US">
                <a:solidFill>
                  <a:srgbClr val="0070C0"/>
                </a:solidFill>
              </a:rPr>
              <a:t>When child is placed with people who are not related him or her, the individuals who take care of the child are called “foster parents.” </a:t>
            </a:r>
          </a:p>
          <a:p>
            <a:r>
              <a:rPr lang="en-US">
                <a:solidFill>
                  <a:srgbClr val="0070C0"/>
                </a:solidFill>
              </a:rPr>
              <a:t>Foster parent roles: 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Provide stability, affection, guidance and consistency.</a:t>
            </a:r>
          </a:p>
          <a:p>
            <a:pPr lvl="1"/>
            <a:r>
              <a:rPr lang="en-US" sz="2800">
                <a:solidFill>
                  <a:srgbClr val="0070C0"/>
                </a:solidFill>
              </a:rPr>
              <a:t>Provide permanent care or adopt the child.</a:t>
            </a:r>
          </a:p>
        </p:txBody>
      </p:sp>
      <p:pic>
        <p:nvPicPr>
          <p:cNvPr id="16" name="Content Placeholder 15" descr="A group of people sitting posing for the camera&#10;&#10;Description automatically generated">
            <a:extLst>
              <a:ext uri="{FF2B5EF4-FFF2-40B4-BE49-F238E27FC236}">
                <a16:creationId xmlns:a16="http://schemas.microsoft.com/office/drawing/2014/main" id="{705A1664-6A65-8C4E-9B94-D025D6B46A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22739" y="1737123"/>
            <a:ext cx="6172200" cy="3375421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5D9409-2051-4F43-8AF7-F81623E45CFD}"/>
              </a:ext>
            </a:extLst>
          </p:cNvPr>
          <p:cNvSpPr txBox="1"/>
          <p:nvPr/>
        </p:nvSpPr>
        <p:spPr>
          <a:xfrm>
            <a:off x="6019800" y="5112544"/>
            <a:ext cx="406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adrianasbestrecipes.com/2014/09/12/you-can-be-a-hero-heroesforourkid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628D37-75F5-8F47-AA11-4A2D5192EED6}"/>
              </a:ext>
            </a:extLst>
          </p:cNvPr>
          <p:cNvSpPr/>
          <p:nvPr/>
        </p:nvSpPr>
        <p:spPr>
          <a:xfrm>
            <a:off x="416689" y="6476503"/>
            <a:ext cx="84912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www.slideshare.net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/sstewart1081/mgd-120-foster-care-ppt</a:t>
            </a:r>
          </a:p>
          <a:p>
            <a:endParaRPr lang="en-US"/>
          </a:p>
          <a:p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4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2A6BB-9681-5948-B3D7-9490B500E6C0}"/>
              </a:ext>
            </a:extLst>
          </p:cNvPr>
          <p:cNvSpPr/>
          <p:nvPr/>
        </p:nvSpPr>
        <p:spPr>
          <a:xfrm>
            <a:off x="1309156" y="1305341"/>
            <a:ext cx="999282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/>
          </a:p>
          <a:p>
            <a:r>
              <a:rPr lang="en-US" sz="3600" b="1">
                <a:solidFill>
                  <a:srgbClr val="0070C0"/>
                </a:solidFill>
              </a:rPr>
              <a:t>Solo Write:</a:t>
            </a:r>
          </a:p>
          <a:p>
            <a:endParaRPr lang="en-US" sz="3600" b="1">
              <a:solidFill>
                <a:srgbClr val="0070C0"/>
              </a:solidFill>
            </a:endParaRPr>
          </a:p>
          <a:p>
            <a:r>
              <a:rPr lang="en-US" sz="3600">
                <a:solidFill>
                  <a:srgbClr val="0070C0"/>
                </a:solidFill>
              </a:rPr>
              <a:t>What </a:t>
            </a:r>
            <a:r>
              <a:rPr lang="en-US" sz="3600" b="1">
                <a:solidFill>
                  <a:srgbClr val="0070C0"/>
                </a:solidFill>
              </a:rPr>
              <a:t>words</a:t>
            </a:r>
            <a:r>
              <a:rPr lang="en-US" sz="3600">
                <a:solidFill>
                  <a:srgbClr val="0070C0"/>
                </a:solidFill>
              </a:rPr>
              <a:t> do you think of after you look at the pictures.  you think of Foster care students succeeding in school: </a:t>
            </a:r>
            <a:r>
              <a:rPr lang="en-US" sz="360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here</a:t>
            </a:r>
            <a:endParaRPr lang="en-US" sz="3600">
              <a:solidFill>
                <a:srgbClr val="0070C0"/>
              </a:solidFill>
            </a:endParaRPr>
          </a:p>
          <a:p>
            <a:endParaRPr lang="en-US" sz="3600">
              <a:solidFill>
                <a:srgbClr val="0070C0"/>
              </a:solidFill>
            </a:endParaRPr>
          </a:p>
          <a:p>
            <a:r>
              <a:rPr lang="en-US" sz="3600">
                <a:solidFill>
                  <a:srgbClr val="0070C0"/>
                </a:solidFill>
              </a:rPr>
              <a:t>After you fill out the slides, speak about your words</a:t>
            </a:r>
          </a:p>
        </p:txBody>
      </p:sp>
    </p:spTree>
    <p:extLst>
      <p:ext uri="{BB962C8B-B14F-4D97-AF65-F5344CB8AC3E}">
        <p14:creationId xmlns:p14="http://schemas.microsoft.com/office/powerpoint/2010/main" val="190109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2667" y="254000"/>
              <a:ext cx="8466666" cy="635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2667" y="254000"/>
                <a:ext cx="8466666" cy="635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616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2A6BB-9681-5948-B3D7-9490B500E6C0}"/>
              </a:ext>
            </a:extLst>
          </p:cNvPr>
          <p:cNvSpPr/>
          <p:nvPr/>
        </p:nvSpPr>
        <p:spPr>
          <a:xfrm>
            <a:off x="1107989" y="2814101"/>
            <a:ext cx="997602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/>
          </a:p>
          <a:p>
            <a:pPr algn="ctr"/>
            <a:r>
              <a:rPr lang="en-US" sz="2800" b="1">
                <a:solidFill>
                  <a:srgbClr val="0070C0"/>
                </a:solidFill>
              </a:rPr>
              <a:t>Current Foster Care Statistics</a:t>
            </a:r>
          </a:p>
        </p:txBody>
      </p:sp>
    </p:spTree>
    <p:extLst>
      <p:ext uri="{BB962C8B-B14F-4D97-AF65-F5344CB8AC3E}">
        <p14:creationId xmlns:p14="http://schemas.microsoft.com/office/powerpoint/2010/main" val="72856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rock next to a body of water&#10;&#10;Description automatically generated">
            <a:extLst>
              <a:ext uri="{FF2B5EF4-FFF2-40B4-BE49-F238E27FC236}">
                <a16:creationId xmlns:a16="http://schemas.microsoft.com/office/drawing/2014/main" id="{92A4D5D8-9724-554F-A99F-00C69272F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5" name="Rectangle 4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D4F1E-7F16-AF4E-B703-7FAE3F6C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Let’s Meet the Team</a:t>
            </a:r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438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10F0D4-B015-4B99-8ADE-0D9FAFCB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97" y="291773"/>
            <a:ext cx="8603966" cy="557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F2454-9922-4E11-B19F-96C391506589}"/>
              </a:ext>
            </a:extLst>
          </p:cNvPr>
          <p:cNvSpPr txBox="1"/>
          <p:nvPr/>
        </p:nvSpPr>
        <p:spPr>
          <a:xfrm>
            <a:off x="343151" y="6090725"/>
            <a:ext cx="113345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number of children and youth in foster care is estimated to have grown at rate of 1.36% YOY from 2014 to 2018.  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https://www.acf.hhs.gov/cb/research-data-technology/statistics-research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12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483F4F-4FD5-4CA1-B943-14EE2B356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381039"/>
              </p:ext>
            </p:extLst>
          </p:nvPr>
        </p:nvGraphicFramePr>
        <p:xfrm>
          <a:off x="3159597" y="1653788"/>
          <a:ext cx="6040280" cy="31484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47533">
                  <a:extLst>
                    <a:ext uri="{9D8B030D-6E8A-4147-A177-3AD203B41FA5}">
                      <a16:colId xmlns:a16="http://schemas.microsoft.com/office/drawing/2014/main" val="2708884711"/>
                    </a:ext>
                  </a:extLst>
                </a:gridCol>
                <a:gridCol w="2672635">
                  <a:extLst>
                    <a:ext uri="{9D8B030D-6E8A-4147-A177-3AD203B41FA5}">
                      <a16:colId xmlns:a16="http://schemas.microsoft.com/office/drawing/2014/main" val="2690122613"/>
                    </a:ext>
                  </a:extLst>
                </a:gridCol>
                <a:gridCol w="1520112">
                  <a:extLst>
                    <a:ext uri="{9D8B030D-6E8A-4147-A177-3AD203B41FA5}">
                      <a16:colId xmlns:a16="http://schemas.microsoft.com/office/drawing/2014/main" val="3277985512"/>
                    </a:ext>
                  </a:extLst>
                </a:gridCol>
              </a:tblGrid>
              <a:tr h="629698"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Age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Number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%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1584905220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0 to 5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       182,833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41.8%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4104385660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6 to 10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       101,506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23.2%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3796328938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11 to 15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         93,470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21.4%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1003491053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16 to 20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         59,294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13.6%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29351843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915DAE-1141-4D01-ACDE-24A6FAF946BA}"/>
              </a:ext>
            </a:extLst>
          </p:cNvPr>
          <p:cNvSpPr txBox="1"/>
          <p:nvPr/>
        </p:nvSpPr>
        <p:spPr>
          <a:xfrm>
            <a:off x="922774" y="5695741"/>
            <a:ext cx="10798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Most of the children in foster care are between the age of 0 to 5 as of September 30, 2018 FY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https://www.acf.hhs.gov/cb/research-data-technology/statistics-research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9D50A0-463B-4754-AB9B-857401EB3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04047"/>
              </p:ext>
            </p:extLst>
          </p:nvPr>
        </p:nvGraphicFramePr>
        <p:xfrm>
          <a:off x="3136978" y="2232993"/>
          <a:ext cx="5918044" cy="239201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29662">
                  <a:extLst>
                    <a:ext uri="{9D8B030D-6E8A-4147-A177-3AD203B41FA5}">
                      <a16:colId xmlns:a16="http://schemas.microsoft.com/office/drawing/2014/main" val="3730641600"/>
                    </a:ext>
                  </a:extLst>
                </a:gridCol>
                <a:gridCol w="2668270">
                  <a:extLst>
                    <a:ext uri="{9D8B030D-6E8A-4147-A177-3AD203B41FA5}">
                      <a16:colId xmlns:a16="http://schemas.microsoft.com/office/drawing/2014/main" val="4235067032"/>
                    </a:ext>
                  </a:extLst>
                </a:gridCol>
                <a:gridCol w="1520112">
                  <a:extLst>
                    <a:ext uri="{9D8B030D-6E8A-4147-A177-3AD203B41FA5}">
                      <a16:colId xmlns:a16="http://schemas.microsoft.com/office/drawing/2014/main" val="1904368635"/>
                    </a:ext>
                  </a:extLst>
                </a:gridCol>
              </a:tblGrid>
              <a:tr h="1132618"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By Gender</a:t>
                      </a:r>
                      <a:endParaRPr lang="en-US" sz="33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Number</a:t>
                      </a:r>
                      <a:endParaRPr lang="en-US" sz="33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%</a:t>
                      </a:r>
                      <a:endParaRPr lang="en-US" sz="33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3628852362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Male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       226,156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51.7%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2701868209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Female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300">
                          <a:effectLst/>
                        </a:rPr>
                        <a:t>       211,083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>
                          <a:effectLst/>
                        </a:rPr>
                        <a:t>48.3%</a:t>
                      </a:r>
                      <a:endParaRPr lang="en-US" sz="33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194" marR="26194" marT="26194" marB="0" anchor="b"/>
                </a:tc>
                <a:extLst>
                  <a:ext uri="{0D108BD9-81ED-4DB2-BD59-A6C34878D82A}">
                    <a16:rowId xmlns:a16="http://schemas.microsoft.com/office/drawing/2014/main" val="18038978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1E2DE0F-5674-490B-B829-6DBF2678FF5A}"/>
              </a:ext>
            </a:extLst>
          </p:cNvPr>
          <p:cNvSpPr txBox="1"/>
          <p:nvPr/>
        </p:nvSpPr>
        <p:spPr>
          <a:xfrm>
            <a:off x="922774" y="5695741"/>
            <a:ext cx="10798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ratio between male and female foster care children and youth is nearly equal on September 30, 2018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https://www.acf.hhs.gov/cb/research-data-technology/statistics-research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7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53F1C4-F136-414D-B70B-271658A0E13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FFFFFF"/>
              </a:solidFill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1A40C-6678-49A1-840A-DB71290F2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510905"/>
              </p:ext>
            </p:extLst>
          </p:nvPr>
        </p:nvGraphicFramePr>
        <p:xfrm>
          <a:off x="748607" y="643466"/>
          <a:ext cx="9529816" cy="478485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675961">
                  <a:extLst>
                    <a:ext uri="{9D8B030D-6E8A-4147-A177-3AD203B41FA5}">
                      <a16:colId xmlns:a16="http://schemas.microsoft.com/office/drawing/2014/main" val="2686355639"/>
                    </a:ext>
                  </a:extLst>
                </a:gridCol>
                <a:gridCol w="2051213">
                  <a:extLst>
                    <a:ext uri="{9D8B030D-6E8A-4147-A177-3AD203B41FA5}">
                      <a16:colId xmlns:a16="http://schemas.microsoft.com/office/drawing/2014/main" val="1543433324"/>
                    </a:ext>
                  </a:extLst>
                </a:gridCol>
                <a:gridCol w="1802642">
                  <a:extLst>
                    <a:ext uri="{9D8B030D-6E8A-4147-A177-3AD203B41FA5}">
                      <a16:colId xmlns:a16="http://schemas.microsoft.com/office/drawing/2014/main" val="328028205"/>
                    </a:ext>
                  </a:extLst>
                </a:gridCol>
              </a:tblGrid>
              <a:tr h="455531"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Race/ethnicity</a:t>
                      </a:r>
                      <a:endParaRPr lang="en-US" sz="3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Number</a:t>
                      </a:r>
                      <a:endParaRPr lang="en-US" sz="3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%</a:t>
                      </a:r>
                      <a:endParaRPr lang="en-US" sz="3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extLst>
                  <a:ext uri="{0D108BD9-81ED-4DB2-BD59-A6C34878D82A}">
                    <a16:rowId xmlns:a16="http://schemas.microsoft.com/office/drawing/2014/main" val="1501716801"/>
                  </a:ext>
                </a:extLst>
              </a:tr>
              <a:tr h="455531"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White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        193,117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>
                          <a:effectLst/>
                        </a:rPr>
                        <a:t>44.4%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extLst>
                  <a:ext uri="{0D108BD9-81ED-4DB2-BD59-A6C34878D82A}">
                    <a16:rowId xmlns:a16="http://schemas.microsoft.com/office/drawing/2014/main" val="4159250927"/>
                  </a:ext>
                </a:extLst>
              </a:tr>
              <a:tr h="455531"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Black or African American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          99,025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>
                          <a:effectLst/>
                        </a:rPr>
                        <a:t>22.8%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extLst>
                  <a:ext uri="{0D108BD9-81ED-4DB2-BD59-A6C34878D82A}">
                    <a16:rowId xmlns:a16="http://schemas.microsoft.com/office/drawing/2014/main" val="1830505169"/>
                  </a:ext>
                </a:extLst>
              </a:tr>
              <a:tr h="455531"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Hispanic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          90,688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>
                          <a:effectLst/>
                        </a:rPr>
                        <a:t>20.8%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extLst>
                  <a:ext uri="{0D108BD9-81ED-4DB2-BD59-A6C34878D82A}">
                    <a16:rowId xmlns:a16="http://schemas.microsoft.com/office/drawing/2014/main" val="1800597261"/>
                  </a:ext>
                </a:extLst>
              </a:tr>
              <a:tr h="455531"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Two more races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          32,882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>
                          <a:effectLst/>
                        </a:rPr>
                        <a:t>7.6%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extLst>
                  <a:ext uri="{0D108BD9-81ED-4DB2-BD59-A6C34878D82A}">
                    <a16:rowId xmlns:a16="http://schemas.microsoft.com/office/drawing/2014/main" val="3384234298"/>
                  </a:ext>
                </a:extLst>
              </a:tr>
              <a:tr h="455531"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American Indian/Alaska Native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          10,449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>
                          <a:effectLst/>
                        </a:rPr>
                        <a:t>2.4%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extLst>
                  <a:ext uri="{0D108BD9-81ED-4DB2-BD59-A6C34878D82A}">
                    <a16:rowId xmlns:a16="http://schemas.microsoft.com/office/drawing/2014/main" val="490371014"/>
                  </a:ext>
                </a:extLst>
              </a:tr>
              <a:tr h="455531"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Unknown/Unable to determine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            5,899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>
                          <a:effectLst/>
                        </a:rPr>
                        <a:t>1.4%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extLst>
                  <a:ext uri="{0D108BD9-81ED-4DB2-BD59-A6C34878D82A}">
                    <a16:rowId xmlns:a16="http://schemas.microsoft.com/office/drawing/2014/main" val="4109857970"/>
                  </a:ext>
                </a:extLst>
              </a:tr>
              <a:tr h="455531"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Asian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            2,112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>
                          <a:effectLst/>
                        </a:rPr>
                        <a:t>0.5%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extLst>
                  <a:ext uri="{0D108BD9-81ED-4DB2-BD59-A6C34878D82A}">
                    <a16:rowId xmlns:a16="http://schemas.microsoft.com/office/drawing/2014/main" val="2004195673"/>
                  </a:ext>
                </a:extLst>
              </a:tr>
              <a:tr h="813448"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Native Hawaiian/Other Pacific Islander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3000">
                          <a:effectLst/>
                        </a:rPr>
                        <a:t>            1,053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>
                          <a:effectLst/>
                        </a:rPr>
                        <a:t>0.2%</a:t>
                      </a:r>
                      <a:endParaRPr lang="en-US" sz="3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650" marR="23650" marT="23650" marB="0" anchor="b"/>
                </a:tc>
                <a:extLst>
                  <a:ext uri="{0D108BD9-81ED-4DB2-BD59-A6C34878D82A}">
                    <a16:rowId xmlns:a16="http://schemas.microsoft.com/office/drawing/2014/main" val="23228217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91E631-682B-4C61-89E6-771E0921B3FE}"/>
              </a:ext>
            </a:extLst>
          </p:cNvPr>
          <p:cNvSpPr txBox="1"/>
          <p:nvPr/>
        </p:nvSpPr>
        <p:spPr>
          <a:xfrm>
            <a:off x="922774" y="5695741"/>
            <a:ext cx="10798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Majority of foster care children and youth are of White, Black or African American and Hispanic ethnicities on September 30, 2018.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https://www.acf.hhs.gov/cb/research-data-technology/statistics-research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5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E30BC21-6FC3-4AD3-8742-F1845D4D4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1"/>
          <a:stretch/>
        </p:blipFill>
        <p:spPr>
          <a:xfrm>
            <a:off x="1055690" y="485775"/>
            <a:ext cx="9013820" cy="5481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12B8AC-20B8-42E2-BEBE-7CBA91BC14D5}"/>
              </a:ext>
            </a:extLst>
          </p:cNvPr>
          <p:cNvSpPr txBox="1"/>
          <p:nvPr/>
        </p:nvSpPr>
        <p:spPr>
          <a:xfrm>
            <a:off x="922774" y="5943391"/>
            <a:ext cx="10798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state with the highest number of foster care children and youth is California (52,337)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https://www.acf.hhs.gov/cb/research-data-technology/statistics-research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87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FFE769-EEC2-FF4B-A73F-70974D14028F}"/>
              </a:ext>
            </a:extLst>
          </p:cNvPr>
          <p:cNvSpPr txBox="1"/>
          <p:nvPr/>
        </p:nvSpPr>
        <p:spPr>
          <a:xfrm>
            <a:off x="1087395" y="1556951"/>
            <a:ext cx="99348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</a:rPr>
              <a:t>What other statistics are you interested?  </a:t>
            </a:r>
          </a:p>
          <a:p>
            <a:endParaRPr lang="en-US" sz="3200">
              <a:solidFill>
                <a:srgbClr val="0070C0"/>
              </a:solidFill>
            </a:endParaRPr>
          </a:p>
          <a:p>
            <a:r>
              <a:rPr lang="en-US" sz="3200">
                <a:solidFill>
                  <a:srgbClr val="0070C0"/>
                </a:solidFill>
              </a:rPr>
              <a:t>Use phone or computer, look for additional statistics and post them </a:t>
            </a:r>
            <a:r>
              <a:rPr lang="en-US" sz="320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3200">
                <a:solidFill>
                  <a:srgbClr val="0070C0"/>
                </a:solidFill>
              </a:rPr>
              <a:t> </a:t>
            </a:r>
          </a:p>
          <a:p>
            <a:endParaRPr lang="en-US" sz="3200">
              <a:solidFill>
                <a:srgbClr val="0070C0"/>
              </a:solidFill>
            </a:endParaRPr>
          </a:p>
          <a:p>
            <a:r>
              <a:rPr lang="en-US" sz="3200">
                <a:solidFill>
                  <a:srgbClr val="0070C0"/>
                </a:solidFill>
              </a:rPr>
              <a:t>When posting your statistics, reflect and comment why these stats are important to you. </a:t>
            </a:r>
          </a:p>
        </p:txBody>
      </p:sp>
    </p:spTree>
    <p:extLst>
      <p:ext uri="{BB962C8B-B14F-4D97-AF65-F5344CB8AC3E}">
        <p14:creationId xmlns:p14="http://schemas.microsoft.com/office/powerpoint/2010/main" val="3005219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2667" y="254000"/>
              <a:ext cx="8466666" cy="635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2667" y="254000"/>
                <a:ext cx="8466666" cy="635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2015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water, rock, river&#10;&#10;Description automatically generated">
            <a:extLst>
              <a:ext uri="{FF2B5EF4-FFF2-40B4-BE49-F238E27FC236}">
                <a16:creationId xmlns:a16="http://schemas.microsoft.com/office/drawing/2014/main" id="{27B08B39-EBDA-B142-BAEF-6408B77D8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6" r="9091" b="593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AFEBA-CA9A-43B2-A935-522273F3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/>
              <a:t>5 Minute Break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2ED14-5A22-4F73-9600-7BB9052F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Parking lot </a:t>
            </a:r>
          </a:p>
        </p:txBody>
      </p:sp>
    </p:spTree>
    <p:extLst>
      <p:ext uri="{BB962C8B-B14F-4D97-AF65-F5344CB8AC3E}">
        <p14:creationId xmlns:p14="http://schemas.microsoft.com/office/powerpoint/2010/main" val="1286512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62667" y="254000"/>
              <a:ext cx="8466666" cy="635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2667" y="254000"/>
                <a:ext cx="8466666" cy="635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35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D9E5BB-75F0-4AA8-A25A-170CE0A94869}"/>
              </a:ext>
            </a:extLst>
          </p:cNvPr>
          <p:cNvSpPr/>
          <p:nvPr/>
        </p:nvSpPr>
        <p:spPr>
          <a:xfrm>
            <a:off x="5608851" y="1972882"/>
            <a:ext cx="1502833" cy="825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Foster Care Students Starts Here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84BADB-1358-434D-9663-1A3503E74600}"/>
              </a:ext>
            </a:extLst>
          </p:cNvPr>
          <p:cNvSpPr/>
          <p:nvPr/>
        </p:nvSpPr>
        <p:spPr>
          <a:xfrm>
            <a:off x="4878589" y="571084"/>
            <a:ext cx="1503056" cy="804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Peers</a:t>
            </a: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9C19C7-97E8-4B43-8D1C-6FF02527FB53}"/>
              </a:ext>
            </a:extLst>
          </p:cNvPr>
          <p:cNvSpPr/>
          <p:nvPr/>
        </p:nvSpPr>
        <p:spPr>
          <a:xfrm>
            <a:off x="1334988" y="3414694"/>
            <a:ext cx="1714499" cy="91016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Trauma Informed Strategies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5B481E-8891-4D3B-9B18-357CB53225E0}"/>
              </a:ext>
            </a:extLst>
          </p:cNvPr>
          <p:cNvSpPr/>
          <p:nvPr/>
        </p:nvSpPr>
        <p:spPr>
          <a:xfrm>
            <a:off x="4747211" y="4333981"/>
            <a:ext cx="3066912" cy="59041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Trauma &amp; Broken Relationships</a:t>
            </a:r>
            <a:endParaRPr lang="en-US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532023-C2AA-4974-97A6-5A295AC1D5DA}"/>
              </a:ext>
            </a:extLst>
          </p:cNvPr>
          <p:cNvSpPr/>
          <p:nvPr/>
        </p:nvSpPr>
        <p:spPr>
          <a:xfrm>
            <a:off x="4318135" y="4916850"/>
            <a:ext cx="3814501" cy="92818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Gaps in Academic &amp; Social Emotional Skills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4F1C37-0E4F-49A8-AFD0-337DFF81AE0D}"/>
              </a:ext>
            </a:extLst>
          </p:cNvPr>
          <p:cNvSpPr/>
          <p:nvPr/>
        </p:nvSpPr>
        <p:spPr>
          <a:xfrm>
            <a:off x="5105918" y="5852349"/>
            <a:ext cx="2190749" cy="8255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Invisible Achievement Gap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241386-2F5D-44C1-AC0C-67F6EBE4DB12}"/>
              </a:ext>
            </a:extLst>
          </p:cNvPr>
          <p:cNvSpPr/>
          <p:nvPr/>
        </p:nvSpPr>
        <p:spPr>
          <a:xfrm>
            <a:off x="1282521" y="1754684"/>
            <a:ext cx="2190749" cy="603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Disaggregate Data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D4A50D-3D6C-4DAE-B764-7D61227DA458}"/>
              </a:ext>
            </a:extLst>
          </p:cNvPr>
          <p:cNvSpPr/>
          <p:nvPr/>
        </p:nvSpPr>
        <p:spPr>
          <a:xfrm>
            <a:off x="5371964" y="2817296"/>
            <a:ext cx="1820332" cy="100924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Racism Sexism</a:t>
            </a:r>
            <a:endParaRPr lang="en-US"/>
          </a:p>
          <a:p>
            <a:pPr algn="ctr"/>
            <a:r>
              <a:rPr lang="en-US">
                <a:cs typeface="Calibri"/>
              </a:rPr>
              <a:t>  Classism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12112F-A79F-47F4-927A-6677AB85B804}"/>
              </a:ext>
            </a:extLst>
          </p:cNvPr>
          <p:cNvSpPr/>
          <p:nvPr/>
        </p:nvSpPr>
        <p:spPr>
          <a:xfrm>
            <a:off x="945318" y="521068"/>
            <a:ext cx="1559718" cy="11031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Youth and Community Engagement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5AD39F-826E-4AE7-9873-DDBF58ABB79D}"/>
              </a:ext>
            </a:extLst>
          </p:cNvPr>
          <p:cNvSpPr/>
          <p:nvPr/>
        </p:nvSpPr>
        <p:spPr>
          <a:xfrm>
            <a:off x="286180" y="4375860"/>
            <a:ext cx="1833561" cy="9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School Culture, staff, knowledge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A4AF72-AE5D-4224-8C8C-150F5FA2A317}"/>
              </a:ext>
            </a:extLst>
          </p:cNvPr>
          <p:cNvSpPr/>
          <p:nvPr/>
        </p:nvSpPr>
        <p:spPr>
          <a:xfrm>
            <a:off x="10579767" y="5515820"/>
            <a:ext cx="1299806" cy="9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Higher</a:t>
            </a:r>
            <a:endParaRPr lang="en-US" err="1">
              <a:cs typeface="Calibri"/>
            </a:endParaRPr>
          </a:p>
          <a:p>
            <a:pPr algn="ctr"/>
            <a:r>
              <a:rPr lang="en-US">
                <a:cs typeface="Calibri"/>
              </a:rPr>
              <a:t>Education </a:t>
            </a:r>
          </a:p>
          <a:p>
            <a:pPr algn="ctr"/>
            <a:r>
              <a:rPr lang="en-US">
                <a:cs typeface="Calibri"/>
              </a:rPr>
              <a:t>Begun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6A7320-6633-4459-9F28-D0A6CF961721}"/>
              </a:ext>
            </a:extLst>
          </p:cNvPr>
          <p:cNvSpPr/>
          <p:nvPr/>
        </p:nvSpPr>
        <p:spPr>
          <a:xfrm>
            <a:off x="5266021" y="3831384"/>
            <a:ext cx="2045508" cy="49313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Risk Factors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48309F-ABAD-4A05-97A8-1C5120834A69}"/>
              </a:ext>
            </a:extLst>
          </p:cNvPr>
          <p:cNvSpPr/>
          <p:nvPr/>
        </p:nvSpPr>
        <p:spPr>
          <a:xfrm>
            <a:off x="1265267" y="5856833"/>
            <a:ext cx="2864253" cy="91466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Quality &amp; Quantity of Foster Parents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54B2550-232A-467C-9236-23005CA742FD}"/>
              </a:ext>
            </a:extLst>
          </p:cNvPr>
          <p:cNvSpPr/>
          <p:nvPr/>
        </p:nvSpPr>
        <p:spPr>
          <a:xfrm>
            <a:off x="286178" y="2470859"/>
            <a:ext cx="1833561" cy="9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Service Providers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AA7B27-9287-4908-B889-9EAB6C008342}"/>
              </a:ext>
            </a:extLst>
          </p:cNvPr>
          <p:cNvSpPr/>
          <p:nvPr/>
        </p:nvSpPr>
        <p:spPr>
          <a:xfrm>
            <a:off x="8832939" y="635701"/>
            <a:ext cx="2200205" cy="1080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Mentors, Coaches, councilors </a:t>
            </a:r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C67FAB9-66F2-47CE-8F9B-4C2901F023F0}"/>
              </a:ext>
            </a:extLst>
          </p:cNvPr>
          <p:cNvSpPr/>
          <p:nvPr/>
        </p:nvSpPr>
        <p:spPr>
          <a:xfrm>
            <a:off x="9772697" y="3312645"/>
            <a:ext cx="2200205" cy="1080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College Admissions, Councilors, Housing Staff,  </a:t>
            </a:r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5088CC2-FED5-4669-A5D0-3DCA339B48D8}"/>
              </a:ext>
            </a:extLst>
          </p:cNvPr>
          <p:cNvSpPr/>
          <p:nvPr/>
        </p:nvSpPr>
        <p:spPr>
          <a:xfrm>
            <a:off x="7977617" y="5759012"/>
            <a:ext cx="1299806" cy="916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Higher</a:t>
            </a:r>
            <a:endParaRPr lang="en-US" err="1">
              <a:cs typeface="Calibri"/>
            </a:endParaRPr>
          </a:p>
          <a:p>
            <a:pPr algn="ctr"/>
            <a:r>
              <a:rPr lang="en-US">
                <a:cs typeface="Calibri"/>
              </a:rPr>
              <a:t>Education </a:t>
            </a:r>
          </a:p>
          <a:p>
            <a:pPr algn="ctr"/>
            <a:r>
              <a:rPr lang="en-US">
                <a:cs typeface="Calibri"/>
              </a:rPr>
              <a:t>Completed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43C810B-69E8-47F4-A297-01C4C9DEEB48}"/>
              </a:ext>
            </a:extLst>
          </p:cNvPr>
          <p:cNvSpPr/>
          <p:nvPr/>
        </p:nvSpPr>
        <p:spPr>
          <a:xfrm>
            <a:off x="1841861" y="4956705"/>
            <a:ext cx="2206961" cy="8869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Stability, Structure &amp; Advocacy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3BCB35E-C50F-49E0-A85E-30C65AA9B15D}"/>
              </a:ext>
            </a:extLst>
          </p:cNvPr>
          <p:cNvSpPr/>
          <p:nvPr/>
        </p:nvSpPr>
        <p:spPr>
          <a:xfrm>
            <a:off x="8372806" y="4706666"/>
            <a:ext cx="2206961" cy="101667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Consistent Weekly Support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5D7F00B7-E8D8-1D4F-B71F-CD93D59B9AB5}"/>
              </a:ext>
            </a:extLst>
          </p:cNvPr>
          <p:cNvSpPr/>
          <p:nvPr/>
        </p:nvSpPr>
        <p:spPr>
          <a:xfrm>
            <a:off x="3150198" y="500335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24526A-D25D-D44E-8C92-0D03C3A2379D}"/>
              </a:ext>
            </a:extLst>
          </p:cNvPr>
          <p:cNvSpPr/>
          <p:nvPr/>
        </p:nvSpPr>
        <p:spPr>
          <a:xfrm>
            <a:off x="2631548" y="1037484"/>
            <a:ext cx="2190749" cy="603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Positive Role Models</a:t>
            </a: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01A670-2F6C-AD44-9990-45775A600C60}"/>
              </a:ext>
            </a:extLst>
          </p:cNvPr>
          <p:cNvSpPr/>
          <p:nvPr/>
        </p:nvSpPr>
        <p:spPr>
          <a:xfrm>
            <a:off x="6529947" y="1112626"/>
            <a:ext cx="2190749" cy="6032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Finding a Passion</a:t>
            </a: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D61D7F-6A28-6F42-9419-69CAC650E844}"/>
              </a:ext>
            </a:extLst>
          </p:cNvPr>
          <p:cNvSpPr/>
          <p:nvPr/>
        </p:nvSpPr>
        <p:spPr>
          <a:xfrm>
            <a:off x="8281311" y="2081166"/>
            <a:ext cx="2190749" cy="11790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Informed on school success requirements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8E6C29-B94D-0A43-A649-BBD041B8141B}"/>
              </a:ext>
            </a:extLst>
          </p:cNvPr>
          <p:cNvSpPr txBox="1"/>
          <p:nvPr/>
        </p:nvSpPr>
        <p:spPr>
          <a:xfrm>
            <a:off x="363862" y="-2151"/>
            <a:ext cx="11669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>
                <a:cs typeface="Calibri"/>
              </a:rPr>
              <a:t>A Foster Child’s Path to School Success: Stocks Map </a:t>
            </a:r>
          </a:p>
        </p:txBody>
      </p:sp>
      <p:sp>
        <p:nvSpPr>
          <p:cNvPr id="38" name="Left-Right Arrow 37">
            <a:extLst>
              <a:ext uri="{FF2B5EF4-FFF2-40B4-BE49-F238E27FC236}">
                <a16:creationId xmlns:a16="http://schemas.microsoft.com/office/drawing/2014/main" id="{B1AC81DA-9D8C-DE43-AC6D-742FB769C0BF}"/>
              </a:ext>
            </a:extLst>
          </p:cNvPr>
          <p:cNvSpPr/>
          <p:nvPr/>
        </p:nvSpPr>
        <p:spPr>
          <a:xfrm>
            <a:off x="4170964" y="6184667"/>
            <a:ext cx="907660" cy="4187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-Right Arrow 38">
            <a:extLst>
              <a:ext uri="{FF2B5EF4-FFF2-40B4-BE49-F238E27FC236}">
                <a16:creationId xmlns:a16="http://schemas.microsoft.com/office/drawing/2014/main" id="{0736539D-8529-3441-8804-0042C0413977}"/>
              </a:ext>
            </a:extLst>
          </p:cNvPr>
          <p:cNvSpPr/>
          <p:nvPr/>
        </p:nvSpPr>
        <p:spPr>
          <a:xfrm rot="16200000">
            <a:off x="398236" y="3604264"/>
            <a:ext cx="737173" cy="46228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 Arrow 39">
            <a:extLst>
              <a:ext uri="{FF2B5EF4-FFF2-40B4-BE49-F238E27FC236}">
                <a16:creationId xmlns:a16="http://schemas.microsoft.com/office/drawing/2014/main" id="{7D13DB58-EA25-9F4D-B8DC-92DD45949C7A}"/>
              </a:ext>
            </a:extLst>
          </p:cNvPr>
          <p:cNvSpPr/>
          <p:nvPr/>
        </p:nvSpPr>
        <p:spPr>
          <a:xfrm rot="18646485">
            <a:off x="298281" y="1780156"/>
            <a:ext cx="821570" cy="47000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-Right Arrow 40">
            <a:extLst>
              <a:ext uri="{FF2B5EF4-FFF2-40B4-BE49-F238E27FC236}">
                <a16:creationId xmlns:a16="http://schemas.microsoft.com/office/drawing/2014/main" id="{DCCAF0C6-9778-E64F-8F30-36D5857FF72F}"/>
              </a:ext>
            </a:extLst>
          </p:cNvPr>
          <p:cNvSpPr/>
          <p:nvPr/>
        </p:nvSpPr>
        <p:spPr>
          <a:xfrm>
            <a:off x="6916484" y="528385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F843F0BD-AC35-A04B-AE0B-FCAE6AA4F28F}"/>
              </a:ext>
            </a:extLst>
          </p:cNvPr>
          <p:cNvSpPr/>
          <p:nvPr/>
        </p:nvSpPr>
        <p:spPr>
          <a:xfrm rot="3586062">
            <a:off x="388606" y="5610033"/>
            <a:ext cx="904957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-Right Arrow 43">
            <a:extLst>
              <a:ext uri="{FF2B5EF4-FFF2-40B4-BE49-F238E27FC236}">
                <a16:creationId xmlns:a16="http://schemas.microsoft.com/office/drawing/2014/main" id="{80ADDB00-3F6C-2449-8DA4-590D94B80E88}"/>
              </a:ext>
            </a:extLst>
          </p:cNvPr>
          <p:cNvSpPr/>
          <p:nvPr/>
        </p:nvSpPr>
        <p:spPr>
          <a:xfrm rot="4830506">
            <a:off x="10564607" y="228271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-Right Arrow 44">
            <a:extLst>
              <a:ext uri="{FF2B5EF4-FFF2-40B4-BE49-F238E27FC236}">
                <a16:creationId xmlns:a16="http://schemas.microsoft.com/office/drawing/2014/main" id="{59EA27CF-49D2-A347-8382-725BF295610A}"/>
              </a:ext>
            </a:extLst>
          </p:cNvPr>
          <p:cNvSpPr/>
          <p:nvPr/>
        </p:nvSpPr>
        <p:spPr>
          <a:xfrm rot="5400000">
            <a:off x="10904206" y="4779282"/>
            <a:ext cx="785194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-Right Arrow 45">
            <a:extLst>
              <a:ext uri="{FF2B5EF4-FFF2-40B4-BE49-F238E27FC236}">
                <a16:creationId xmlns:a16="http://schemas.microsoft.com/office/drawing/2014/main" id="{A08B114F-7905-6B44-A229-30A0282CBDE4}"/>
              </a:ext>
            </a:extLst>
          </p:cNvPr>
          <p:cNvSpPr/>
          <p:nvPr/>
        </p:nvSpPr>
        <p:spPr>
          <a:xfrm>
            <a:off x="9484757" y="5895269"/>
            <a:ext cx="947232" cy="4837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7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CD03697F-B9DB-1244-AE65-327DF52320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t="7612" r="2569" b="-2"/>
          <a:stretch/>
        </p:blipFill>
        <p:spPr>
          <a:xfrm>
            <a:off x="0" y="18288"/>
            <a:ext cx="866849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A5584-A907-3C4D-A146-C8D39725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210" y="953272"/>
            <a:ext cx="4138802" cy="1332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/>
              <a:t>Agenda &amp; </a:t>
            </a:r>
            <a:br>
              <a:rPr lang="en-US" sz="3200" b="1"/>
            </a:br>
            <a:r>
              <a:rPr lang="en-US" sz="3200" b="1"/>
              <a:t>House Keeping</a:t>
            </a:r>
            <a:endParaRPr lang="en-US" sz="32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FB4C3-7E30-2D47-855D-823FC2CE1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0913" y="2718054"/>
            <a:ext cx="4533861" cy="3513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Reflective Activities</a:t>
            </a:r>
          </a:p>
          <a:p>
            <a:r>
              <a:rPr lang="en-US" sz="2000"/>
              <a:t>Stats Activities</a:t>
            </a:r>
          </a:p>
          <a:p>
            <a:r>
              <a:rPr lang="en-US" sz="2000"/>
              <a:t>Flow Maps</a:t>
            </a:r>
          </a:p>
          <a:p>
            <a:r>
              <a:rPr lang="en-US" sz="2000"/>
              <a:t>Action Plan</a:t>
            </a:r>
          </a:p>
          <a:p>
            <a:endParaRPr lang="en-US" sz="2000"/>
          </a:p>
          <a:p>
            <a:r>
              <a:rPr lang="en-US" sz="2000"/>
              <a:t>Please mute your mic when you are not speaking</a:t>
            </a:r>
          </a:p>
          <a:p>
            <a:r>
              <a:rPr lang="en-US" sz="2000"/>
              <a:t>Parking lot – use the chat feature as a parking lot</a:t>
            </a:r>
          </a:p>
          <a:p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762271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EBFABF-BE13-A84B-9543-F81E19825E34}"/>
              </a:ext>
            </a:extLst>
          </p:cNvPr>
          <p:cNvSpPr txBox="1"/>
          <p:nvPr/>
        </p:nvSpPr>
        <p:spPr>
          <a:xfrm>
            <a:off x="2077802" y="0"/>
            <a:ext cx="79525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cs typeface="Calibri"/>
              </a:rPr>
              <a:t>A Foster Child’s Path to School Success: Flow Map 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36D07C-D5A0-4A65-8803-C368A3F0D60C}"/>
              </a:ext>
            </a:extLst>
          </p:cNvPr>
          <p:cNvSpPr/>
          <p:nvPr/>
        </p:nvSpPr>
        <p:spPr>
          <a:xfrm>
            <a:off x="990834" y="5410679"/>
            <a:ext cx="10213728" cy="58615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ea typeface="+mn-lt"/>
                <a:cs typeface="+mn-lt"/>
              </a:rPr>
              <a:t>early school years                                  Trauma Informed Professionals</a:t>
            </a:r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3B1D50-EF40-4356-9625-8D7C75651092}"/>
              </a:ext>
            </a:extLst>
          </p:cNvPr>
          <p:cNvSpPr/>
          <p:nvPr/>
        </p:nvSpPr>
        <p:spPr>
          <a:xfrm>
            <a:off x="990834" y="1551986"/>
            <a:ext cx="10213728" cy="58615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cs typeface="Calibri"/>
              </a:rPr>
              <a:t>early school years                                         Relationship Focused Interventions                 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C029057-2704-45E2-87D4-068E7D2E8A88}"/>
              </a:ext>
            </a:extLst>
          </p:cNvPr>
          <p:cNvSpPr/>
          <p:nvPr/>
        </p:nvSpPr>
        <p:spPr>
          <a:xfrm>
            <a:off x="990833" y="3344071"/>
            <a:ext cx="10213728" cy="58615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ea typeface="+mn-lt"/>
                <a:cs typeface="+mn-lt"/>
              </a:rPr>
              <a:t>early school years                             Mental Health/ Social Emotional Well-being</a:t>
            </a:r>
          </a:p>
        </p:txBody>
      </p:sp>
      <p:pic>
        <p:nvPicPr>
          <p:cNvPr id="54" name="Graphic 36" descr="Repeat">
            <a:extLst>
              <a:ext uri="{FF2B5EF4-FFF2-40B4-BE49-F238E27FC236}">
                <a16:creationId xmlns:a16="http://schemas.microsoft.com/office/drawing/2014/main" id="{AAB0050B-3106-420E-B4E4-FD363DE9A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615" y="2375695"/>
            <a:ext cx="1319042" cy="1319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DD5558-CA71-D84A-8C5A-EE90636940B0}"/>
              </a:ext>
            </a:extLst>
          </p:cNvPr>
          <p:cNvSpPr txBox="1"/>
          <p:nvPr/>
        </p:nvSpPr>
        <p:spPr>
          <a:xfrm>
            <a:off x="1450604" y="1992217"/>
            <a:ext cx="8768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</a:rPr>
              <a:t>Peer Mentorship, a Sense of Belonging, Involved/Committed Foster Parents, Advocates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270C94-B7F8-9B43-ACFB-9886D168C4E9}"/>
              </a:ext>
            </a:extLst>
          </p:cNvPr>
          <p:cNvSpPr txBox="1"/>
          <p:nvPr/>
        </p:nvSpPr>
        <p:spPr>
          <a:xfrm>
            <a:off x="1967765" y="3779827"/>
            <a:ext cx="817258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>
                <a:solidFill>
                  <a:srgbClr val="00B050"/>
                </a:solidFill>
              </a:rPr>
              <a:t>Stable Environment, Grit, Self-Advocacy, Self-Actualization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4B2C1D-4717-2F4A-99DF-405E41EEAB03}"/>
              </a:ext>
            </a:extLst>
          </p:cNvPr>
          <p:cNvSpPr txBox="1"/>
          <p:nvPr/>
        </p:nvSpPr>
        <p:spPr>
          <a:xfrm>
            <a:off x="2256416" y="5825785"/>
            <a:ext cx="817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0070C0"/>
                </a:solidFill>
              </a:rPr>
              <a:t>Including Foster Guardians, School Staff Members, College Bridge Programs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00BAC-51B9-374E-AFDA-660272B55185}"/>
              </a:ext>
            </a:extLst>
          </p:cNvPr>
          <p:cNvSpPr txBox="1"/>
          <p:nvPr/>
        </p:nvSpPr>
        <p:spPr>
          <a:xfrm rot="16200000">
            <a:off x="9110060" y="3445421"/>
            <a:ext cx="4686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School Success: Heading to College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A1B057-F8EE-CB47-A51F-E3870AB72232}"/>
              </a:ext>
            </a:extLst>
          </p:cNvPr>
          <p:cNvGrpSpPr/>
          <p:nvPr/>
        </p:nvGrpSpPr>
        <p:grpSpPr>
          <a:xfrm>
            <a:off x="2452613" y="569076"/>
            <a:ext cx="1663342" cy="1348998"/>
            <a:chOff x="1060501" y="592432"/>
            <a:chExt cx="1663342" cy="1348998"/>
          </a:xfrm>
        </p:grpSpPr>
        <p:pic>
          <p:nvPicPr>
            <p:cNvPr id="53" name="Graphic 36" descr="Repeat">
              <a:extLst>
                <a:ext uri="{FF2B5EF4-FFF2-40B4-BE49-F238E27FC236}">
                  <a16:creationId xmlns:a16="http://schemas.microsoft.com/office/drawing/2014/main" id="{3AAD5FBC-1CDC-43FB-91F6-9D83432C3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95343" y="637042"/>
              <a:ext cx="1304388" cy="130438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B38296-E61D-F241-B94A-6154998A57ED}"/>
                </a:ext>
              </a:extLst>
            </p:cNvPr>
            <p:cNvSpPr txBox="1"/>
            <p:nvPr/>
          </p:nvSpPr>
          <p:spPr>
            <a:xfrm>
              <a:off x="1060501" y="592432"/>
              <a:ext cx="1663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accent2"/>
                  </a:solidFill>
                </a:rPr>
                <a:t>Isolation/depression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C220A5-AEE4-634C-800F-3638E96D60C4}"/>
              </a:ext>
            </a:extLst>
          </p:cNvPr>
          <p:cNvGrpSpPr/>
          <p:nvPr/>
        </p:nvGrpSpPr>
        <p:grpSpPr>
          <a:xfrm>
            <a:off x="5293379" y="378477"/>
            <a:ext cx="1451536" cy="1515043"/>
            <a:chOff x="2605634" y="403590"/>
            <a:chExt cx="1451536" cy="1515043"/>
          </a:xfrm>
        </p:grpSpPr>
        <p:pic>
          <p:nvPicPr>
            <p:cNvPr id="19" name="Graphic 36" descr="Repeat">
              <a:extLst>
                <a:ext uri="{FF2B5EF4-FFF2-40B4-BE49-F238E27FC236}">
                  <a16:creationId xmlns:a16="http://schemas.microsoft.com/office/drawing/2014/main" id="{D25AC03A-A175-434D-9029-A2924242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72612" y="614245"/>
              <a:ext cx="1304388" cy="13043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654CA5-3A9B-8645-860C-2C060EF4D75D}"/>
                </a:ext>
              </a:extLst>
            </p:cNvPr>
            <p:cNvSpPr txBox="1"/>
            <p:nvPr/>
          </p:nvSpPr>
          <p:spPr>
            <a:xfrm>
              <a:off x="2605634" y="403590"/>
              <a:ext cx="14515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accent2"/>
                  </a:solidFill>
                </a:rPr>
                <a:t>Vulnerable to negative influences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7D6720-6F6C-1C45-9C52-53851A94A1B1}"/>
              </a:ext>
            </a:extLst>
          </p:cNvPr>
          <p:cNvGrpSpPr/>
          <p:nvPr/>
        </p:nvGrpSpPr>
        <p:grpSpPr>
          <a:xfrm>
            <a:off x="7773453" y="554843"/>
            <a:ext cx="1375506" cy="1378779"/>
            <a:chOff x="4077039" y="525812"/>
            <a:chExt cx="1375506" cy="1378779"/>
          </a:xfrm>
        </p:grpSpPr>
        <p:pic>
          <p:nvPicPr>
            <p:cNvPr id="28" name="Graphic 36" descr="Repeat">
              <a:extLst>
                <a:ext uri="{FF2B5EF4-FFF2-40B4-BE49-F238E27FC236}">
                  <a16:creationId xmlns:a16="http://schemas.microsoft.com/office/drawing/2014/main" id="{15FE7ACF-A97F-0D4B-9B58-39D6BE3BD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09227" y="600203"/>
              <a:ext cx="1304388" cy="130438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A8EDB9-46DB-6245-BE18-CE9EDA45E34B}"/>
                </a:ext>
              </a:extLst>
            </p:cNvPr>
            <p:cNvSpPr txBox="1"/>
            <p:nvPr/>
          </p:nvSpPr>
          <p:spPr>
            <a:xfrm>
              <a:off x="4077039" y="525812"/>
              <a:ext cx="13755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accent2"/>
                  </a:solidFill>
                </a:rPr>
                <a:t>Lack of self esteem</a:t>
              </a:r>
            </a:p>
          </p:txBody>
        </p:sp>
      </p:grpSp>
      <p:pic>
        <p:nvPicPr>
          <p:cNvPr id="32" name="Graphic 36" descr="Repeat">
            <a:extLst>
              <a:ext uri="{FF2B5EF4-FFF2-40B4-BE49-F238E27FC236}">
                <a16:creationId xmlns:a16="http://schemas.microsoft.com/office/drawing/2014/main" id="{9E203357-83E2-F64B-819C-8441AA90F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3162" y="2370242"/>
            <a:ext cx="1319042" cy="1319042"/>
          </a:xfrm>
          <a:prstGeom prst="rect">
            <a:avLst/>
          </a:prstGeom>
        </p:spPr>
      </p:pic>
      <p:pic>
        <p:nvPicPr>
          <p:cNvPr id="33" name="Graphic 36" descr="Repeat">
            <a:extLst>
              <a:ext uri="{FF2B5EF4-FFF2-40B4-BE49-F238E27FC236}">
                <a16:creationId xmlns:a16="http://schemas.microsoft.com/office/drawing/2014/main" id="{977ED2AB-E503-EB49-8553-CACCF4D9A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6172" y="2364673"/>
            <a:ext cx="1319042" cy="1319042"/>
          </a:xfrm>
          <a:prstGeom prst="rect">
            <a:avLst/>
          </a:prstGeom>
        </p:spPr>
      </p:pic>
      <p:pic>
        <p:nvPicPr>
          <p:cNvPr id="34" name="Graphic 36" descr="Repeat">
            <a:extLst>
              <a:ext uri="{FF2B5EF4-FFF2-40B4-BE49-F238E27FC236}">
                <a16:creationId xmlns:a16="http://schemas.microsoft.com/office/drawing/2014/main" id="{4460606D-3A78-D84B-9839-ADC27F2F4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7557" y="2384159"/>
            <a:ext cx="1319042" cy="131904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05F424C-4794-2241-8BDC-839F84DF29FE}"/>
              </a:ext>
            </a:extLst>
          </p:cNvPr>
          <p:cNvSpPr/>
          <p:nvPr/>
        </p:nvSpPr>
        <p:spPr>
          <a:xfrm>
            <a:off x="6357232" y="2318430"/>
            <a:ext cx="1392754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/>
            <a:r>
              <a:rPr lang="en-US" sz="1200">
                <a:solidFill>
                  <a:srgbClr val="00B050"/>
                </a:solidFill>
              </a:rPr>
              <a:t>Low self-awareness</a:t>
            </a:r>
            <a:endParaRPr lang="en-US" sz="1200">
              <a:solidFill>
                <a:srgbClr val="00B050"/>
              </a:solidFill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492428-B8A0-644D-A01D-A9FCE6634044}"/>
              </a:ext>
            </a:extLst>
          </p:cNvPr>
          <p:cNvSpPr/>
          <p:nvPr/>
        </p:nvSpPr>
        <p:spPr>
          <a:xfrm>
            <a:off x="8941168" y="2315752"/>
            <a:ext cx="791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Instability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BD950D-313A-8C46-B64D-AF0E9732B0D0}"/>
              </a:ext>
            </a:extLst>
          </p:cNvPr>
          <p:cNvSpPr/>
          <p:nvPr/>
        </p:nvSpPr>
        <p:spPr>
          <a:xfrm>
            <a:off x="3982488" y="2318430"/>
            <a:ext cx="1590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Fall through the cracks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5EC2E6-585E-554A-A679-3319AF15F9E9}"/>
              </a:ext>
            </a:extLst>
          </p:cNvPr>
          <p:cNvSpPr/>
          <p:nvPr/>
        </p:nvSpPr>
        <p:spPr>
          <a:xfrm>
            <a:off x="1713082" y="2329513"/>
            <a:ext cx="10534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B050"/>
                </a:solidFill>
              </a:rPr>
              <a:t>Fixed mindset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24B390-B738-3841-88EB-A4242229AA93}"/>
              </a:ext>
            </a:extLst>
          </p:cNvPr>
          <p:cNvGrpSpPr/>
          <p:nvPr/>
        </p:nvGrpSpPr>
        <p:grpSpPr>
          <a:xfrm>
            <a:off x="1509952" y="4201104"/>
            <a:ext cx="1384984" cy="1571861"/>
            <a:chOff x="1155045" y="4435615"/>
            <a:chExt cx="1384984" cy="1571861"/>
          </a:xfrm>
        </p:grpSpPr>
        <p:pic>
          <p:nvPicPr>
            <p:cNvPr id="50" name="Graphic 36" descr="Repeat">
              <a:extLst>
                <a:ext uri="{FF2B5EF4-FFF2-40B4-BE49-F238E27FC236}">
                  <a16:creationId xmlns:a16="http://schemas.microsoft.com/office/drawing/2014/main" id="{1D09CFA2-D5B9-4B48-9C3B-B3C5CF83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5045" y="4629819"/>
              <a:ext cx="1384984" cy="1377657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9815FD7-9DFD-764B-8DF7-AB0B8D3EE9E6}"/>
                </a:ext>
              </a:extLst>
            </p:cNvPr>
            <p:cNvSpPr/>
            <p:nvPr/>
          </p:nvSpPr>
          <p:spPr>
            <a:xfrm rot="10800000" flipV="1">
              <a:off x="1266924" y="4435615"/>
              <a:ext cx="11939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70C0"/>
                  </a:solidFill>
                </a:rPr>
                <a:t>Student trauma goes unnoticed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BF1EBD-38F3-444F-B75D-DDE546B2F465}"/>
              </a:ext>
            </a:extLst>
          </p:cNvPr>
          <p:cNvGrpSpPr/>
          <p:nvPr/>
        </p:nvGrpSpPr>
        <p:grpSpPr>
          <a:xfrm>
            <a:off x="3877183" y="4171826"/>
            <a:ext cx="1514976" cy="1603658"/>
            <a:chOff x="3516673" y="4416019"/>
            <a:chExt cx="1514976" cy="1603658"/>
          </a:xfrm>
        </p:grpSpPr>
        <p:pic>
          <p:nvPicPr>
            <p:cNvPr id="39" name="Graphic 36" descr="Repeat">
              <a:extLst>
                <a:ext uri="{FF2B5EF4-FFF2-40B4-BE49-F238E27FC236}">
                  <a16:creationId xmlns:a16="http://schemas.microsoft.com/office/drawing/2014/main" id="{99D556A5-838A-A646-8746-E8240DEB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85014" y="4642020"/>
              <a:ext cx="1384984" cy="137765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E243B8C-F7B2-1143-AF7E-7663817C24D5}"/>
                </a:ext>
              </a:extLst>
            </p:cNvPr>
            <p:cNvSpPr/>
            <p:nvPr/>
          </p:nvSpPr>
          <p:spPr>
            <a:xfrm rot="10800000" flipV="1">
              <a:off x="3516673" y="4416019"/>
              <a:ext cx="15149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70C0"/>
                  </a:solidFill>
                </a:rPr>
                <a:t>Trauma repeated </a:t>
              </a:r>
            </a:p>
            <a:p>
              <a:pPr algn="ctr"/>
              <a:r>
                <a:rPr lang="en-US" sz="1200">
                  <a:solidFill>
                    <a:srgbClr val="0070C0"/>
                  </a:solidFill>
                </a:rPr>
                <a:t>into next generation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DD6E0-0CE8-6645-AC05-410F54F1E4CD}"/>
              </a:ext>
            </a:extLst>
          </p:cNvPr>
          <p:cNvGrpSpPr/>
          <p:nvPr/>
        </p:nvGrpSpPr>
        <p:grpSpPr>
          <a:xfrm>
            <a:off x="6166084" y="4184754"/>
            <a:ext cx="1384984" cy="1596167"/>
            <a:chOff x="6485659" y="4411309"/>
            <a:chExt cx="1384984" cy="1596167"/>
          </a:xfrm>
        </p:grpSpPr>
        <p:pic>
          <p:nvPicPr>
            <p:cNvPr id="40" name="Graphic 36" descr="Repeat">
              <a:extLst>
                <a:ext uri="{FF2B5EF4-FFF2-40B4-BE49-F238E27FC236}">
                  <a16:creationId xmlns:a16="http://schemas.microsoft.com/office/drawing/2014/main" id="{E5DD3F75-1729-3649-BB79-64BFD99A7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85659" y="4629819"/>
              <a:ext cx="1384984" cy="1377657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05EA27-105A-BB41-ABBB-7D3CD991D5CE}"/>
                </a:ext>
              </a:extLst>
            </p:cNvPr>
            <p:cNvSpPr/>
            <p:nvPr/>
          </p:nvSpPr>
          <p:spPr>
            <a:xfrm rot="10800000" flipV="1">
              <a:off x="6618084" y="4411309"/>
              <a:ext cx="11186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70C0"/>
                  </a:solidFill>
                </a:rPr>
                <a:t>Caught in trauma cycle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71F4F2-62D4-914E-BFAC-5284B35C8877}"/>
              </a:ext>
            </a:extLst>
          </p:cNvPr>
          <p:cNvGrpSpPr/>
          <p:nvPr/>
        </p:nvGrpSpPr>
        <p:grpSpPr>
          <a:xfrm>
            <a:off x="8487194" y="4353696"/>
            <a:ext cx="1384984" cy="1432353"/>
            <a:chOff x="8498502" y="4575123"/>
            <a:chExt cx="1384984" cy="1432353"/>
          </a:xfrm>
        </p:grpSpPr>
        <p:pic>
          <p:nvPicPr>
            <p:cNvPr id="41" name="Graphic 36" descr="Repeat">
              <a:extLst>
                <a:ext uri="{FF2B5EF4-FFF2-40B4-BE49-F238E27FC236}">
                  <a16:creationId xmlns:a16="http://schemas.microsoft.com/office/drawing/2014/main" id="{F0EC67DC-ECBB-FE4B-B7C3-998080F7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98502" y="4629819"/>
              <a:ext cx="1384984" cy="1377657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1DAE2AD-DE85-A540-B104-BC6ACD5377E2}"/>
                </a:ext>
              </a:extLst>
            </p:cNvPr>
            <p:cNvSpPr/>
            <p:nvPr/>
          </p:nvSpPr>
          <p:spPr>
            <a:xfrm rot="10800000" flipV="1">
              <a:off x="8614867" y="4575123"/>
              <a:ext cx="112339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rgbClr val="0070C0"/>
                  </a:solidFill>
                </a:rPr>
                <a:t>Fixed mindset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4A122E-C86E-9D49-B8B4-E0E30A4EE4EF}"/>
              </a:ext>
            </a:extLst>
          </p:cNvPr>
          <p:cNvSpPr txBox="1"/>
          <p:nvPr/>
        </p:nvSpPr>
        <p:spPr>
          <a:xfrm rot="16200000">
            <a:off x="-1803343" y="3321585"/>
            <a:ext cx="52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Students caught in loops struggle with school success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F81B06-34A5-5E43-A034-32DF39D7096E}"/>
              </a:ext>
            </a:extLst>
          </p:cNvPr>
          <p:cNvSpPr txBox="1"/>
          <p:nvPr/>
        </p:nvSpPr>
        <p:spPr>
          <a:xfrm>
            <a:off x="928177" y="6107217"/>
            <a:ext cx="103140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When students are caught in loops, society loses their gifts/talents, students minimize  potential, society pays financial cost, family and friends affected in many ways</a:t>
            </a:r>
          </a:p>
        </p:txBody>
      </p:sp>
    </p:spTree>
    <p:extLst>
      <p:ext uri="{BB962C8B-B14F-4D97-AF65-F5344CB8AC3E}">
        <p14:creationId xmlns:p14="http://schemas.microsoft.com/office/powerpoint/2010/main" val="1708845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5C90D4A-E69A-ED41-B4AA-34736FA88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320302"/>
              </p:ext>
            </p:extLst>
          </p:nvPr>
        </p:nvGraphicFramePr>
        <p:xfrm>
          <a:off x="2032000" y="635086"/>
          <a:ext cx="8128000" cy="5217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859A391F-AF1A-D14C-912A-A8B31FB1C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94395" y="5132804"/>
            <a:ext cx="3430618" cy="167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02F58D-A191-0744-997D-AC39F9E31AEC}"/>
              </a:ext>
            </a:extLst>
          </p:cNvPr>
          <p:cNvSpPr txBox="1"/>
          <p:nvPr/>
        </p:nvSpPr>
        <p:spPr>
          <a:xfrm>
            <a:off x="5133001" y="7123778"/>
            <a:ext cx="279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universalacademyekp.wordpress.com/category/unabros-new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nd/3.0/"/>
              </a:rPr>
              <a:t>CC BY-ND</a:t>
            </a:r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BFABF-BE13-A84B-9543-F81E19825E34}"/>
              </a:ext>
            </a:extLst>
          </p:cNvPr>
          <p:cNvSpPr txBox="1"/>
          <p:nvPr/>
        </p:nvSpPr>
        <p:spPr>
          <a:xfrm>
            <a:off x="318656" y="111866"/>
            <a:ext cx="79525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A Foster Child’s Path to School Success: Flow Map </a:t>
            </a:r>
          </a:p>
        </p:txBody>
      </p:sp>
    </p:spTree>
    <p:extLst>
      <p:ext uri="{BB962C8B-B14F-4D97-AF65-F5344CB8AC3E}">
        <p14:creationId xmlns:p14="http://schemas.microsoft.com/office/powerpoint/2010/main" val="1601745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rock next to a body of water&#10;&#10;Description automatically generated">
            <a:extLst>
              <a:ext uri="{FF2B5EF4-FFF2-40B4-BE49-F238E27FC236}">
                <a16:creationId xmlns:a16="http://schemas.microsoft.com/office/drawing/2014/main" id="{92A4D5D8-9724-554F-A99F-00C69272F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2" b="47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D6FD1-E8B7-F348-A7C0-72141E88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>
                <a:solidFill>
                  <a:srgbClr val="FFFFFF"/>
                </a:solidFill>
              </a:rPr>
              <a:t>Action Plan: How can we use this knowledge?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E8785-7204-FC45-82AA-231D44C3B43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28638" y="1314450"/>
            <a:ext cx="11029950" cy="51784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cs typeface="Calibri"/>
              </a:rPr>
              <a:t>Reinforces the need for a Social Emotional Learning curriculum and the use of Restorative Practices.</a:t>
            </a:r>
          </a:p>
          <a:p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 b="1" u="sng">
                <a:cs typeface="Calibri"/>
              </a:rPr>
              <a:t>Padlet</a:t>
            </a:r>
            <a:r>
              <a:rPr lang="en-US" b="1">
                <a:cs typeface="Calibri"/>
              </a:rPr>
              <a:t> – </a:t>
            </a:r>
            <a:r>
              <a:rPr lang="en-US" b="1">
                <a:cs typeface="Calibri"/>
                <a:hlinkClick r:id="rId3"/>
              </a:rPr>
              <a:t>here</a:t>
            </a:r>
            <a:endParaRPr lang="en-US" b="1">
              <a:cs typeface="Calibri"/>
            </a:endParaRPr>
          </a:p>
          <a:p>
            <a:r>
              <a:rPr lang="en-US">
                <a:cs typeface="Calibri"/>
              </a:rPr>
              <a:t>Brainstorm ideas of how you can bring this information to your teaching practice? </a:t>
            </a:r>
          </a:p>
          <a:p>
            <a:r>
              <a:rPr lang="en-US">
                <a:cs typeface="Calibri"/>
              </a:rPr>
              <a:t>Where there any lightbulb moments? </a:t>
            </a:r>
          </a:p>
          <a:p>
            <a:r>
              <a:rPr lang="en-US">
                <a:cs typeface="Calibri"/>
              </a:rPr>
              <a:t>Any questions? </a:t>
            </a:r>
          </a:p>
          <a:p>
            <a:r>
              <a:rPr lang="en-US">
                <a:cs typeface="Calibri"/>
              </a:rPr>
              <a:t>Any specific areas that you still want to know more about?</a:t>
            </a:r>
          </a:p>
          <a:p>
            <a:endParaRPr lang="en-US" b="1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80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113313"/>
                  </p:ext>
                </p:extLst>
              </p:nvPr>
            </p:nvGraphicFramePr>
            <p:xfrm>
              <a:off x="1876301" y="254000"/>
              <a:ext cx="6638307" cy="383111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6301" y="254000"/>
                <a:ext cx="6638307" cy="383111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66311CE1-5259-594E-BE76-0D23CA151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361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1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CD03697F-B9DB-1244-AE65-327DF5232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8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A9956-AEBC-C942-891A-D55280B5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NEYC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9AB120-D0E9-4215-B3FE-B2D013EA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National Association for Teachers of Young Children</a:t>
            </a:r>
          </a:p>
        </p:txBody>
      </p:sp>
    </p:spTree>
    <p:extLst>
      <p:ext uri="{BB962C8B-B14F-4D97-AF65-F5344CB8AC3E}">
        <p14:creationId xmlns:p14="http://schemas.microsoft.com/office/powerpoint/2010/main" val="3109172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utdoor, water, rock, river&#10;&#10;Description automatically generated">
            <a:extLst>
              <a:ext uri="{FF2B5EF4-FFF2-40B4-BE49-F238E27FC236}">
                <a16:creationId xmlns:a16="http://schemas.microsoft.com/office/drawing/2014/main" id="{5AA078C7-AA3F-814E-991A-6DBA2B6A8E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9" r="2701" b="2446"/>
          <a:stretch/>
        </p:blipFill>
        <p:spPr>
          <a:xfrm>
            <a:off x="0" y="1588"/>
            <a:ext cx="12192000" cy="68564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86D85-884C-224E-8907-345733B2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Thank you !!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82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D6FBE944-0032-D045-A5FB-8D903093D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8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8E39B-F740-4C08-9BB4-832F9F23C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/>
              <a:t>The End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69377-4267-483B-BCC3-9EF8C1918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28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 up of a rock next to a body of water&#10;&#10;Description automatically generated">
            <a:extLst>
              <a:ext uri="{FF2B5EF4-FFF2-40B4-BE49-F238E27FC236}">
                <a16:creationId xmlns:a16="http://schemas.microsoft.com/office/drawing/2014/main" id="{92A4D5D8-9724-554F-A99F-00C69272F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9" b="47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6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 up of a rock next to a body of water&#10;&#10;Description automatically generated">
            <a:extLst>
              <a:ext uri="{FF2B5EF4-FFF2-40B4-BE49-F238E27FC236}">
                <a16:creationId xmlns:a16="http://schemas.microsoft.com/office/drawing/2014/main" id="{92A4D5D8-9724-554F-A99F-00C69272F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9" b="47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4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river running through a body of water&#10;&#10;Description automatically generated">
            <a:extLst>
              <a:ext uri="{FF2B5EF4-FFF2-40B4-BE49-F238E27FC236}">
                <a16:creationId xmlns:a16="http://schemas.microsoft.com/office/drawing/2014/main" id="{21F1070A-B929-F143-838D-04E889B80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4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CD03697F-B9DB-1244-AE65-327DF5232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0" b="119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7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outdoor, water, rock, river&#10;&#10;Description automatically generated">
            <a:extLst>
              <a:ext uri="{FF2B5EF4-FFF2-40B4-BE49-F238E27FC236}">
                <a16:creationId xmlns:a16="http://schemas.microsoft.com/office/drawing/2014/main" id="{5AA078C7-AA3F-814E-991A-6DBA2B6A8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3" b="180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6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204B7AD0-AFE8-BE4C-A3D9-B921DE986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3" b="11897"/>
          <a:stretch/>
        </p:blipFill>
        <p:spPr>
          <a:xfrm>
            <a:off x="21" y="-2887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DEAC2-1C7B-4BE4-B031-FC28A1B9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>
                <a:cs typeface="Calibri Light"/>
              </a:rPr>
              <a:t>Reflection &amp; then Discussion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74BE7-68B8-42A0-BB1D-D27AABE0A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b="1">
                <a:cs typeface="Calibri"/>
              </a:rPr>
              <a:t>HOW IS EDUCATION LIKE A RIVER?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r>
              <a:rPr lang="en-US" sz="3600" b="1">
                <a:cs typeface="Calibri"/>
              </a:rPr>
              <a:t>Shared Padlet </a:t>
            </a:r>
            <a:r>
              <a:rPr lang="en-US" sz="3600" b="1">
                <a:cs typeface="Calibri"/>
                <a:hlinkClick r:id="rId3"/>
              </a:rPr>
              <a:t>Here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584633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3990130"/>
                  </p:ext>
                </p:extLst>
              </p:nvPr>
            </p:nvGraphicFramePr>
            <p:xfrm>
              <a:off x="2677055" y="1068388"/>
              <a:ext cx="6888050" cy="340735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Object 1">
                <a:extLst>
                  <a:ext uri="{FF2B5EF4-FFF2-40B4-BE49-F238E27FC236}">
                    <a16:creationId xmlns:a16="http://schemas.microsoft.com/office/drawing/2014/main" id="{EB4CA209-CB27-4FF9-BB4C-64E4937B4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7055" y="1068388"/>
                <a:ext cx="6888050" cy="340735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river running through a body of water&#10;&#10;Description automatically generated">
            <a:extLst>
              <a:ext uri="{FF2B5EF4-FFF2-40B4-BE49-F238E27FC236}">
                <a16:creationId xmlns:a16="http://schemas.microsoft.com/office/drawing/2014/main" id="{4349CD2F-E155-0D4F-A8AE-AB571E12F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6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webextension1.xml><?xml version="1.0" encoding="utf-8"?>
<we:webextension xmlns:we="http://schemas.microsoft.com/office/webextensions/webextension/2010/11" id="{498B9962-467F-4542-88E7-CA55A34A7DCF}">
  <we:reference id="WA200001661" version="2.1.0.2" store="en-US" storeType="omex"/>
  <we:alternateReferences>
    <we:reference id="WA200001661" version="2.1.0.2" store="omex" storeType="omex"/>
  </we:alternateReferences>
  <we:properties>
    <we:property name="time" value="120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498B9962-467F-4542-88E7-CA55A34A7DCF}">
  <we:reference id="WA200001661" version="2.1.0.2" store="en-US" storeType="omex"/>
  <we:alternateReferences>
    <we:reference id="WA200001661" version="2.1.0.2" store="omex" storeType="omex"/>
  </we:alternateReferences>
  <we:properties>
    <we:property name="time" value="120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98B9962-467F-4542-88E7-CA55A34A7DCF}">
  <we:reference id="WA200001661" version="2.1.0.2" store="en-US" storeType="omex"/>
  <we:alternateReferences>
    <we:reference id="WA200001661" version="2.1.0.2" store="omex" storeType="omex"/>
  </we:alternateReferences>
  <we:properties>
    <we:property name="time" value="180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498B9962-467F-4542-88E7-CA55A34A7DCF}">
  <we:reference id="WA200001661" version="2.1.0.2" store="en-US" storeType="omex"/>
  <we:alternateReferences>
    <we:reference id="WA200001661" version="2.1.0.2" store="omex" storeType="omex"/>
  </we:alternateReferences>
  <we:properties>
    <we:property name="time" value="300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498B9962-467F-4542-88E7-CA55A34A7DCF}">
  <we:reference id="WA200001661" version="2.1.0.2" store="en-US" storeType="omex"/>
  <we:alternateReferences>
    <we:reference id="WA200001661" version="2.1.0.2" store="omex" storeType="omex"/>
  </we:alternateReferences>
  <we:properties>
    <we:property name="time" value="120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1263</Words>
  <Application>Microsoft Macintosh PowerPoint</Application>
  <PresentationFormat>Widescreen</PresentationFormat>
  <Paragraphs>211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A Foster Child’s Path to Success</vt:lpstr>
      <vt:lpstr>Let’s Meet the Team</vt:lpstr>
      <vt:lpstr>Agenda &amp;  House Keeping</vt:lpstr>
      <vt:lpstr>PowerPoint Presentation</vt:lpstr>
      <vt:lpstr>PowerPoint Presentation</vt:lpstr>
      <vt:lpstr>PowerPoint Presentation</vt:lpstr>
      <vt:lpstr>PowerPoint Presentation</vt:lpstr>
      <vt:lpstr>Reflection &amp; then Discussion</vt:lpstr>
      <vt:lpstr>PowerPoint Presentation</vt:lpstr>
      <vt:lpstr>Small Groups</vt:lpstr>
      <vt:lpstr>PowerPoint Presentation</vt:lpstr>
      <vt:lpstr>PowerPoint Presentation</vt:lpstr>
      <vt:lpstr>PowerPoint Presentation</vt:lpstr>
      <vt:lpstr>What is foster care </vt:lpstr>
      <vt:lpstr>Foster children and why</vt:lpstr>
      <vt:lpstr>Who are foster parents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Minute Break</vt:lpstr>
      <vt:lpstr>PowerPoint Presentation</vt:lpstr>
      <vt:lpstr>PowerPoint Presentation</vt:lpstr>
      <vt:lpstr>PowerPoint Presentation</vt:lpstr>
      <vt:lpstr>PowerPoint Presentation</vt:lpstr>
      <vt:lpstr>Action Plan: How can we use this knowledge?</vt:lpstr>
      <vt:lpstr>PowerPoint Presentation</vt:lpstr>
      <vt:lpstr>NEYC</vt:lpstr>
      <vt:lpstr>Thank you !!</vt:lpstr>
      <vt:lpstr>The End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Foster Child’s Path to Success</dc:title>
  <dc:creator>Jamila Vorise</dc:creator>
  <cp:lastModifiedBy>Cindy Cheng</cp:lastModifiedBy>
  <cp:revision>2</cp:revision>
  <dcterms:created xsi:type="dcterms:W3CDTF">2020-07-26T20:11:30Z</dcterms:created>
  <dcterms:modified xsi:type="dcterms:W3CDTF">2020-08-06T01:22:21Z</dcterms:modified>
</cp:coreProperties>
</file>